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fif" ContentType="image/jpeg"/>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vml" ContentType="application/vnd.openxmlformats-officedocument.vmlDrawing"/>
  <Default Extension="web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1.webp"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71" r:id="rId6"/>
  </p:sldMasterIdLst>
  <p:notesMasterIdLst>
    <p:notesMasterId r:id="rId32"/>
  </p:notesMasterIdLst>
  <p:handoutMasterIdLst>
    <p:handoutMasterId r:id="rId33"/>
  </p:handoutMasterIdLst>
  <p:sldIdLst>
    <p:sldId id="2076136255" r:id="rId7"/>
    <p:sldId id="2076136261" r:id="rId8"/>
    <p:sldId id="2076136245" r:id="rId9"/>
    <p:sldId id="711" r:id="rId10"/>
    <p:sldId id="265" r:id="rId11"/>
    <p:sldId id="699" r:id="rId12"/>
    <p:sldId id="2076136263" r:id="rId13"/>
    <p:sldId id="2076136257" r:id="rId14"/>
    <p:sldId id="2076136267" r:id="rId15"/>
    <p:sldId id="266" r:id="rId16"/>
    <p:sldId id="268" r:id="rId17"/>
    <p:sldId id="269" r:id="rId18"/>
    <p:sldId id="4499" r:id="rId19"/>
    <p:sldId id="2076136270" r:id="rId20"/>
    <p:sldId id="264" r:id="rId21"/>
    <p:sldId id="2076136271" r:id="rId22"/>
    <p:sldId id="259" r:id="rId23"/>
    <p:sldId id="2076136274" r:id="rId24"/>
    <p:sldId id="2076136264" r:id="rId25"/>
    <p:sldId id="2076136265" r:id="rId26"/>
    <p:sldId id="2076136266" r:id="rId27"/>
    <p:sldId id="2076136272" r:id="rId28"/>
    <p:sldId id="2076136273" r:id="rId29"/>
    <p:sldId id="2076136260" r:id="rId30"/>
    <p:sldId id="2076136262"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 id="{38B656EC-D568-4EF7-8842-9FA1AE1192C9}">
          <p14:sldIdLst>
            <p14:sldId id="2076136255"/>
          </p14:sldIdLst>
        </p14:section>
        <p14:section name="Presentation" id="{111C68EB-42C2-4590-AB8C-55293A14ED12}">
          <p14:sldIdLst>
            <p14:sldId id="2076136261"/>
            <p14:sldId id="2076136245"/>
          </p14:sldIdLst>
        </p14:section>
        <p14:section name="Section A" id="{4B696DAC-B9CF-4C61-BDD2-0430F91D9E80}">
          <p14:sldIdLst>
            <p14:sldId id="711"/>
            <p14:sldId id="265"/>
            <p14:sldId id="699"/>
            <p14:sldId id="2076136263"/>
            <p14:sldId id="2076136257"/>
            <p14:sldId id="2076136267"/>
            <p14:sldId id="266"/>
            <p14:sldId id="268"/>
            <p14:sldId id="269"/>
            <p14:sldId id="4499"/>
            <p14:sldId id="2076136270"/>
            <p14:sldId id="264"/>
            <p14:sldId id="2076136271"/>
            <p14:sldId id="259"/>
            <p14:sldId id="2076136274"/>
            <p14:sldId id="2076136264"/>
            <p14:sldId id="2076136265"/>
            <p14:sldId id="2076136266"/>
            <p14:sldId id="2076136272"/>
            <p14:sldId id="2076136273"/>
          </p14:sldIdLst>
        </p14:section>
        <p14:section name="Demo A" id="{CFE990DA-3035-4A2B-AE0C-0799055AFF59}">
          <p14:sldIdLst/>
        </p14:section>
        <p14:section name="Ask questions" id="{D1779F3F-C10F-4A21-8B7D-233730751585}">
          <p14:sldIdLst>
            <p14:sldId id="2076136260"/>
          </p14:sldIdLst>
        </p14:section>
        <p14:section name="End" id="{6A8D679F-ED40-4695-9457-71786F7369A0}">
          <p14:sldIdLst>
            <p14:sldId id="2076136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532B"/>
    <a:srgbClr val="43444A"/>
    <a:srgbClr val="FEF000"/>
    <a:srgbClr val="9CF00D"/>
    <a:srgbClr val="FFFFFF"/>
    <a:srgbClr val="FF9349"/>
    <a:srgbClr val="0078D5"/>
    <a:srgbClr val="D83A00"/>
    <a:srgbClr val="6A2928"/>
    <a:srgbClr val="866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20166B-5C66-B6B4-C8B8-4C4C7349992F}" v="15" dt="2019-12-13T05:46:47.206"/>
    <p1510:client id="{9669E953-14BD-30F2-BD2F-74888DB32DE7}" v="353" dt="2019-12-12T21:33:24.774"/>
    <p1510:client id="{F40F6DF0-047D-471F-8F6B-08C2AD421C39}" v="4" dt="2019-12-09T22:13:08.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1" autoAdjust="0"/>
    <p:restoredTop sz="51652" autoAdjust="0"/>
  </p:normalViewPr>
  <p:slideViewPr>
    <p:cSldViewPr snapToGrid="0">
      <p:cViewPr varScale="1">
        <p:scale>
          <a:sx n="49" d="100"/>
          <a:sy n="49" d="100"/>
        </p:scale>
        <p:origin x="1440" y="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22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8/10/relationships/authors" Target="authors.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w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wmf"/><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emf"/><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12/13/2019 5:26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12/13/2019 5:26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ttack.mitre.org/techniques/enterprise/"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attack.mitre.org/techniques/pre/" TargetMode="External"/><Relationship Id="rId4" Type="http://schemas.openxmlformats.org/officeDocument/2006/relationships/hyperlink" Target="https://attack.mitre.org/techniques/mobil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Motion controllers allow us to take action in mixed reality.  With controllers we can track the position in our hands in space, and we can get fine grained interaction with digital objects. </a:t>
            </a:r>
          </a:p>
        </p:txBody>
      </p:sp>
      <p:sp>
        <p:nvSpPr>
          <p:cNvPr id="4" name="Slide Number Placeholder 3"/>
          <p:cNvSpPr>
            <a:spLocks noGrp="1"/>
          </p:cNvSpPr>
          <p:nvPr>
            <p:ph type="sldNum" sz="quarter" idx="10"/>
          </p:nvPr>
        </p:nvSpPr>
        <p:spPr/>
        <p:txBody>
          <a:bodyPr/>
          <a:lstStyle/>
          <a:p>
            <a:fld id="{FC68CCEB-9B74-4B06-A035-26CD3C1A745F}" type="slidenum">
              <a:rPr lang="en-US" smtClean="0"/>
              <a:pPr/>
              <a:t>4</a:t>
            </a:fld>
            <a:endParaRPr lang="en-US"/>
          </a:p>
        </p:txBody>
      </p:sp>
    </p:spTree>
    <p:extLst>
      <p:ext uri="{BB962C8B-B14F-4D97-AF65-F5344CB8AC3E}">
        <p14:creationId xmlns:p14="http://schemas.microsoft.com/office/powerpoint/2010/main" val="2906810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 </a:t>
            </a:r>
            <a:r>
              <a:rPr lang="en-US" err="1"/>
              <a:t>mayoria</a:t>
            </a:r>
            <a:r>
              <a:rPr lang="en-US"/>
              <a:t> de los </a:t>
            </a:r>
            <a:r>
              <a:rPr lang="en-US" err="1"/>
              <a:t>presentes</a:t>
            </a:r>
            <a:r>
              <a:rPr lang="en-US"/>
              <a:t> </a:t>
            </a:r>
            <a:r>
              <a:rPr lang="en-US" err="1"/>
              <a:t>sois</a:t>
            </a:r>
            <a:r>
              <a:rPr lang="en-US"/>
              <a:t> </a:t>
            </a:r>
            <a:r>
              <a:rPr lang="en-US" err="1"/>
              <a:t>muy</a:t>
            </a:r>
            <a:r>
              <a:rPr lang="en-US"/>
              <a:t> </a:t>
            </a:r>
            <a:r>
              <a:rPr lang="en-US" err="1"/>
              <a:t>jovenes</a:t>
            </a:r>
            <a:r>
              <a:rPr lang="en-US"/>
              <a:t> </a:t>
            </a:r>
            <a:r>
              <a:rPr lang="en-US" err="1"/>
              <a:t>pero</a:t>
            </a:r>
            <a:r>
              <a:rPr lang="en-US"/>
              <a:t> la </a:t>
            </a:r>
            <a:r>
              <a:rPr lang="en-US" err="1"/>
              <a:t>vida</a:t>
            </a:r>
            <a:r>
              <a:rPr lang="en-US"/>
              <a:t> de un padre o </a:t>
            </a:r>
            <a:r>
              <a:rPr lang="en-US" err="1"/>
              <a:t>madre</a:t>
            </a:r>
            <a:r>
              <a:rPr lang="en-US"/>
              <a:t>, </a:t>
            </a:r>
            <a:r>
              <a:rPr lang="en-US" err="1"/>
              <a:t>en</a:t>
            </a:r>
            <a:r>
              <a:rPr lang="en-US"/>
              <a:t> mi </a:t>
            </a:r>
            <a:r>
              <a:rPr lang="en-US" err="1"/>
              <a:t>caso</a:t>
            </a:r>
            <a:r>
              <a:rPr lang="en-US"/>
              <a:t> de los </a:t>
            </a:r>
            <a:r>
              <a:rPr lang="en-US" err="1"/>
              <a:t>tres</a:t>
            </a:r>
            <a:r>
              <a:rPr lang="en-US"/>
              <a:t> </a:t>
            </a:r>
            <a:r>
              <a:rPr lang="en-US" err="1"/>
              <a:t>mosqueteros</a:t>
            </a:r>
            <a:r>
              <a:rPr lang="en-US"/>
              <a:t>, </a:t>
            </a:r>
            <a:r>
              <a:rPr lang="en-US" err="1"/>
              <a:t>pues</a:t>
            </a:r>
            <a:r>
              <a:rPr lang="en-US"/>
              <a:t> hay que </a:t>
            </a:r>
            <a:r>
              <a:rPr lang="en-US" err="1"/>
              <a:t>lidiar</a:t>
            </a:r>
            <a:r>
              <a:rPr lang="en-US"/>
              <a:t> con </a:t>
            </a:r>
            <a:r>
              <a:rPr lang="en-US" err="1"/>
              <a:t>muchas</a:t>
            </a:r>
            <a:r>
              <a:rPr lang="en-US"/>
              <a:t> </a:t>
            </a:r>
            <a:r>
              <a:rPr lang="en-US" err="1"/>
              <a:t>situaciones</a:t>
            </a:r>
            <a:r>
              <a:rPr lang="en-US"/>
              <a:t> ….. Como </a:t>
            </a:r>
            <a:r>
              <a:rPr lang="en-US" err="1"/>
              <a:t>diria</a:t>
            </a:r>
            <a:r>
              <a:rPr lang="en-US"/>
              <a:t>, ….. </a:t>
            </a:r>
            <a:r>
              <a:rPr lang="en-US" err="1"/>
              <a:t>Cotidianas</a:t>
            </a:r>
            <a:r>
              <a:rPr lang="en-US"/>
              <a:t> y a la </a:t>
            </a:r>
            <a:r>
              <a:rPr lang="en-US" err="1"/>
              <a:t>vez</a:t>
            </a:r>
            <a:r>
              <a:rPr lang="en-US"/>
              <a:t> … </a:t>
            </a:r>
            <a:r>
              <a:rPr lang="en-US" err="1"/>
              <a:t>complicadas</a:t>
            </a:r>
            <a:r>
              <a:rPr lang="en-US"/>
              <a:t>… para </a:t>
            </a:r>
            <a:r>
              <a:rPr lang="en-US" err="1"/>
              <a:t>sobrevivir</a:t>
            </a:r>
            <a:r>
              <a:rPr lang="en-US"/>
              <a:t> …..Y es </a:t>
            </a:r>
            <a:r>
              <a:rPr lang="en-US" err="1"/>
              <a:t>aqui</a:t>
            </a:r>
            <a:r>
              <a:rPr lang="en-US"/>
              <a:t> </a:t>
            </a:r>
            <a:r>
              <a:rPr lang="en-US" err="1"/>
              <a:t>donde</a:t>
            </a:r>
            <a:r>
              <a:rPr lang="en-US"/>
              <a:t> temenos que </a:t>
            </a:r>
            <a:r>
              <a:rPr lang="en-US" err="1"/>
              <a:t>buscar</a:t>
            </a:r>
            <a:r>
              <a:rPr lang="en-US"/>
              <a:t> </a:t>
            </a:r>
            <a:r>
              <a:rPr lang="en-US" err="1"/>
              <a:t>cómo</a:t>
            </a:r>
            <a:r>
              <a:rPr lang="en-US"/>
              <a:t> y </a:t>
            </a:r>
            <a:r>
              <a:rPr lang="en-US" err="1"/>
              <a:t>donde</a:t>
            </a:r>
            <a:r>
              <a:rPr lang="en-US"/>
              <a:t> se </a:t>
            </a:r>
            <a:r>
              <a:rPr lang="en-US" err="1"/>
              <a:t>aplica</a:t>
            </a:r>
            <a:r>
              <a:rPr lang="en-US"/>
              <a:t> la IA</a:t>
            </a:r>
          </a:p>
        </p:txBody>
      </p:sp>
      <p:sp>
        <p:nvSpPr>
          <p:cNvPr id="4" name="Slide Number Placeholder 3"/>
          <p:cNvSpPr>
            <a:spLocks noGrp="1"/>
          </p:cNvSpPr>
          <p:nvPr>
            <p:ph type="sldNum" sz="quarter" idx="10"/>
          </p:nvPr>
        </p:nvSpPr>
        <p:spPr/>
        <p:txBody>
          <a:bodyPr/>
          <a:lstStyle/>
          <a:p>
            <a:fld id="{FC68CCEB-9B74-4B06-A035-26CD3C1A745F}" type="slidenum">
              <a:rPr lang="en-US" smtClean="0"/>
              <a:pPr/>
              <a:t>6</a:t>
            </a:fld>
            <a:endParaRPr lang="en-US"/>
          </a:p>
        </p:txBody>
      </p:sp>
    </p:spTree>
    <p:extLst>
      <p:ext uri="{BB962C8B-B14F-4D97-AF65-F5344CB8AC3E}">
        <p14:creationId xmlns:p14="http://schemas.microsoft.com/office/powerpoint/2010/main" val="374181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Aprendizaje supervisado.- </a:t>
            </a:r>
            <a:r>
              <a:rPr lang="es-ES" sz="900" dirty="0"/>
              <a:t>Lo que distingue el Aprendizaje Supervisado </a:t>
            </a:r>
            <a:r>
              <a:rPr lang="es-ES" sz="1000" b="1" dirty="0"/>
              <a:t>es que se entrena dando muchos ejemplos</a:t>
            </a:r>
            <a:r>
              <a:rPr lang="es-ES" sz="900" dirty="0"/>
              <a:t> y, a partir de eso, puede generalizar para nuevos casos. </a:t>
            </a:r>
            <a:r>
              <a:rPr lang="es-ES" sz="800" dirty="0">
                <a:effectLst>
                  <a:glow rad="38100">
                    <a:prstClr val="black">
                      <a:lumMod val="50000"/>
                      <a:lumOff val="50000"/>
                      <a:alpha val="20000"/>
                    </a:prstClr>
                  </a:glow>
                  <a:outerShdw blurRad="44450" dist="12700" dir="13860000" algn="tl" rotWithShape="0">
                    <a:srgbClr val="000000">
                      <a:alpha val="20000"/>
                    </a:srgbClr>
                  </a:outerShdw>
                </a:effectLst>
              </a:rPr>
              <a:t>utilizamos información (</a:t>
            </a:r>
            <a:r>
              <a:rPr lang="es-ES" sz="800" dirty="0" err="1">
                <a:effectLst>
                  <a:glow rad="38100">
                    <a:prstClr val="black">
                      <a:lumMod val="50000"/>
                      <a:lumOff val="50000"/>
                      <a:alpha val="20000"/>
                    </a:prstClr>
                  </a:glow>
                  <a:outerShdw blurRad="44450" dist="12700" dir="13860000" algn="tl" rotWithShape="0">
                    <a:srgbClr val="000000">
                      <a:alpha val="20000"/>
                    </a:srgbClr>
                  </a:outerShdw>
                </a:effectLst>
              </a:rPr>
              <a:t>datasets</a:t>
            </a:r>
            <a:r>
              <a:rPr lang="es-ES" sz="800" dirty="0">
                <a:effectLst>
                  <a:glow rad="38100">
                    <a:prstClr val="black">
                      <a:lumMod val="50000"/>
                      <a:lumOff val="50000"/>
                      <a:alpha val="20000"/>
                    </a:prstClr>
                  </a:glow>
                  <a:outerShdw blurRad="44450" dist="12700" dir="13860000" algn="tl" rotWithShape="0">
                    <a:srgbClr val="000000">
                      <a:alpha val="20000"/>
                    </a:srgbClr>
                  </a:outerShdw>
                </a:effectLst>
              </a:rPr>
              <a:t>) de entrenamiento. </a:t>
            </a:r>
            <a:r>
              <a:rPr lang="es-ES" sz="800" dirty="0"/>
              <a:t>Por ejemplo, para saber si en una imagen tenemos un gato o un perro, entrenamos a nuestro modelo con miles de imágenes y le decimos cuáles son de perros y cuáles son de gatos </a:t>
            </a:r>
            <a:r>
              <a:rPr lang="es-ES" sz="800" b="1" dirty="0"/>
              <a:t>(</a:t>
            </a:r>
            <a:r>
              <a:rPr lang="es-ES" sz="800" b="1" dirty="0" err="1"/>
              <a:t>labels</a:t>
            </a:r>
            <a:r>
              <a:rPr lang="es-ES" sz="800" b="1" dirty="0"/>
              <a:t>)</a:t>
            </a:r>
            <a:r>
              <a:rPr lang="es-ES" sz="800" dirty="0"/>
              <a:t>. Después de muchos ejemplos, dada una nueva imagen (sin </a:t>
            </a:r>
            <a:r>
              <a:rPr lang="es-ES" sz="800" dirty="0" err="1"/>
              <a:t>labels</a:t>
            </a:r>
            <a:r>
              <a:rPr lang="es-ES" sz="800" dirty="0"/>
              <a:t>), nuestro modelo podrá determinar si se trata de un gato o un perro. A este problema se le llama </a:t>
            </a:r>
            <a:r>
              <a:rPr lang="es-ES" sz="800" b="1" dirty="0"/>
              <a:t>clasificación</a:t>
            </a:r>
            <a:r>
              <a:rPr lang="es-ES" sz="800" dirty="0"/>
              <a:t>. Otro ejemplo es predecir un valor continuo. A partir del código postal, el tamaño y el número de cuartos de una casa, se puede predecir cuál será su valor. A este problema se le llama </a:t>
            </a:r>
            <a:r>
              <a:rPr lang="es-ES" sz="800" b="1" dirty="0"/>
              <a:t>regresión</a:t>
            </a:r>
            <a:r>
              <a:rPr lang="es-ES" sz="800" dirty="0"/>
              <a:t>. </a:t>
            </a:r>
            <a:endParaRPr lang="es-ES" sz="800" dirty="0">
              <a:effectLst>
                <a:glow rad="38100">
                  <a:prstClr val="black">
                    <a:lumMod val="50000"/>
                    <a:lumOff val="50000"/>
                    <a:alpha val="20000"/>
                  </a:prstClr>
                </a:glow>
                <a:outerShdw blurRad="44450" dist="12700" dir="13860000" algn="tl" rotWithShape="0">
                  <a:srgbClr val="000000">
                    <a:alpha val="20000"/>
                  </a:srgbClr>
                </a:outerShdw>
              </a:effectLst>
            </a:endParaRPr>
          </a:p>
          <a:p>
            <a:pPr marL="171450" indent="-171450">
              <a:buFontTx/>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Aprendizaje no supervisado.- </a:t>
            </a:r>
            <a:r>
              <a:rPr lang="es-ES" sz="900" dirty="0"/>
              <a:t>A diferencia de Aprendizaje Supervisado, aquí no tenemos un valor verdadero o </a:t>
            </a:r>
            <a:r>
              <a:rPr lang="es-ES" sz="900" dirty="0" err="1"/>
              <a:t>label</a:t>
            </a:r>
            <a:r>
              <a:rPr lang="es-ES" sz="900" dirty="0"/>
              <a:t>. Los modelos de Aprendizaje No Supervisado </a:t>
            </a:r>
            <a:r>
              <a:rPr lang="es-ES" sz="900" b="1" dirty="0"/>
              <a:t>tienen el objetivo de comprender y abstraer los patrones de la información directamente</a:t>
            </a:r>
            <a:r>
              <a:rPr lang="es-ES" sz="900" dirty="0"/>
              <a:t>. Por ejemplo, un modelo de Airbnb recibirá las ubicaciones de las casas, y determinará cómo separarlas en grupos. A este problema se le llama </a:t>
            </a:r>
            <a:r>
              <a:rPr lang="es-ES" sz="900" b="1" dirty="0" err="1"/>
              <a:t>clustering</a:t>
            </a:r>
            <a:r>
              <a:rPr lang="es-ES" sz="900" dirty="0"/>
              <a:t>. Aunque pueda sonar complejo, es muy parecido a cómo pensamos nosotros con nueva información. Por ejemplo, ¿cómo definimos nosotros cuáles son las constelaciones? A partir de observación de las estrellas, nosotros dedujimos ciertos patrones.</a:t>
            </a:r>
          </a:p>
          <a:p>
            <a:pPr marL="171450" indent="-171450">
              <a:buFontTx/>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Aprendizaje por refuerzo.- </a:t>
            </a:r>
            <a:r>
              <a:rPr lang="es-ES" sz="900" dirty="0"/>
              <a:t>En esta técnica nuestros modelos aprenden a partir de la experiencia. En un coche autónomo, cuando toma una mala decisión, se le “castiga”. </a:t>
            </a:r>
            <a:r>
              <a:rPr lang="es-ES" sz="900" b="1" dirty="0"/>
              <a:t>A partir de sus premios y castigos</a:t>
            </a:r>
            <a:r>
              <a:rPr lang="es-ES" sz="900" dirty="0"/>
              <a:t>, va aprendiendo a realizar su tarea mejor. </a:t>
            </a:r>
            <a:r>
              <a:rPr lang="es-ES" sz="900" b="1" dirty="0"/>
              <a:t>Esta es una técnica de prueba y error</a:t>
            </a:r>
            <a:r>
              <a:rPr lang="es-ES" sz="900" dirty="0"/>
              <a:t>, y de utilizar una función de premio que vaya optimizando. Esta es una de las técnicas más prometedoras porque no requieren grandes cantidades de datos. En esta técnica se está haciendo mucha investigación.</a:t>
            </a:r>
          </a:p>
          <a:p>
            <a:pPr marL="0" indent="0">
              <a:buFont typeface="Arial" panose="020B0604020202020204" pitchFamily="34" charset="0"/>
              <a:buNone/>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 Deep </a:t>
            </a:r>
            <a:r>
              <a:rPr lang="es-ES" sz="900" dirty="0" err="1">
                <a:effectLst>
                  <a:glow rad="38100">
                    <a:prstClr val="black">
                      <a:lumMod val="50000"/>
                      <a:lumOff val="50000"/>
                      <a:alpha val="20000"/>
                    </a:prstClr>
                  </a:glow>
                  <a:outerShdw blurRad="44450" dist="12700" dir="13860000" algn="tl" rotWithShape="0">
                    <a:srgbClr val="000000">
                      <a:alpha val="20000"/>
                    </a:srgbClr>
                  </a:outerShdw>
                </a:effectLst>
              </a:rPr>
              <a:t>learning</a:t>
            </a: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 El que utiliza “redes neuronales”!!!!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12/13/2019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149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effectLst/>
              </a:rPr>
              <a:t>Falso positivo o “Error tipo I”</a:t>
            </a:r>
            <a:r>
              <a:rPr lang="es-ES" dirty="0">
                <a:effectLst/>
              </a:rPr>
              <a:t> El paciente no tiene cáncer, pero el algoritmo ha diagnosticado que sí lo padece. Se realizarán pruebas diagnósticas adicionales que acabarán descartando el diagnóstico. Tendrá un coste económico y un impacto emocional sobre el paciente, pero no se traducirá en riesgo vital.</a:t>
            </a:r>
          </a:p>
          <a:p>
            <a:r>
              <a:rPr lang="es-ES" b="1" dirty="0">
                <a:effectLst/>
              </a:rPr>
              <a:t>Falso negativo o “Error tipo II”:</a:t>
            </a:r>
            <a:r>
              <a:rPr lang="es-ES" dirty="0">
                <a:effectLst/>
              </a:rPr>
              <a:t> El paciente sí tiene cáncer, pero el algoritmo predice que no. Este error del algoritmo se traduce en una falta de detección temprana de la enfermedad. El paciente no recibirá tratamiento a tiempo y esto, indudablemente reduce sus posibilidades de superar la enfermedad.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12/13/2019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43253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Medicina.- </a:t>
            </a: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Finanzas</a:t>
            </a: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Clima</a:t>
            </a: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a:t>
            </a:r>
          </a:p>
          <a:p>
            <a:pPr marL="457200" indent="-457200">
              <a:buFont typeface="Arial" panose="020B0604020202020204" pitchFamily="34" charset="0"/>
              <a:buChar char="•"/>
            </a:pPr>
            <a:endParaRPr lang="es-ES" sz="9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seguridad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12/13/2019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58362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Medicina.- </a:t>
            </a: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Finanzas</a:t>
            </a: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Clima</a:t>
            </a: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a:t>
            </a:r>
          </a:p>
          <a:p>
            <a:pPr marL="457200" indent="-457200">
              <a:buFont typeface="Arial" panose="020B0604020202020204" pitchFamily="34" charset="0"/>
              <a:buChar char="•"/>
            </a:pPr>
            <a:endParaRPr lang="es-ES" sz="9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seguridad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12/13/2019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16322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s-ES" sz="900" dirty="0" err="1">
                <a:effectLst>
                  <a:glow rad="38100">
                    <a:prstClr val="black">
                      <a:lumMod val="50000"/>
                      <a:lumOff val="50000"/>
                      <a:alpha val="20000"/>
                    </a:prstClr>
                  </a:glow>
                  <a:outerShdw blurRad="44450" dist="12700" dir="13860000" algn="tl" rotWithShape="0">
                    <a:srgbClr val="000000">
                      <a:alpha val="20000"/>
                    </a:srgbClr>
                  </a:outerShdw>
                </a:effectLst>
              </a:rPr>
              <a:t>Autenticacion</a:t>
            </a:r>
            <a:endParaRPr lang="es-ES" sz="9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Detección de amenazas en internet</a:t>
            </a: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Antispam y </a:t>
            </a:r>
            <a:r>
              <a:rPr lang="es-ES" sz="900" dirty="0" err="1">
                <a:effectLst>
                  <a:glow rad="38100">
                    <a:prstClr val="black">
                      <a:lumMod val="50000"/>
                      <a:lumOff val="50000"/>
                      <a:alpha val="20000"/>
                    </a:prstClr>
                  </a:glow>
                  <a:outerShdw blurRad="44450" dist="12700" dir="13860000" algn="tl" rotWithShape="0">
                    <a:srgbClr val="000000">
                      <a:alpha val="20000"/>
                    </a:srgbClr>
                  </a:outerShdw>
                </a:effectLst>
              </a:rPr>
              <a:t>antiphising</a:t>
            </a:r>
            <a:endParaRPr lang="es-ES" sz="9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Detección de malware</a:t>
            </a: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Detección de anomalías en redes</a:t>
            </a:r>
          </a:p>
          <a:p>
            <a:pPr marL="457200" indent="-457200">
              <a:buFont typeface="Arial" panose="020B0604020202020204" pitchFamily="34" charset="0"/>
              <a:buChar char="•"/>
            </a:pPr>
            <a:r>
              <a:rPr lang="es-ES" sz="900" dirty="0" err="1">
                <a:effectLst>
                  <a:glow rad="38100">
                    <a:prstClr val="black">
                      <a:lumMod val="50000"/>
                      <a:lumOff val="50000"/>
                      <a:alpha val="20000"/>
                    </a:prstClr>
                  </a:glow>
                  <a:outerShdw blurRad="44450" dist="12700" dir="13860000" algn="tl" rotWithShape="0">
                    <a:srgbClr val="000000">
                      <a:alpha val="20000"/>
                    </a:srgbClr>
                  </a:outerShdw>
                </a:effectLst>
              </a:rPr>
              <a:t>Criptografia</a:t>
            </a:r>
            <a:endParaRPr lang="es-ES" sz="9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Resolución automática de </a:t>
            </a:r>
            <a:r>
              <a:rPr lang="es-ES" sz="900" dirty="0" err="1">
                <a:effectLst>
                  <a:glow rad="38100">
                    <a:prstClr val="black">
                      <a:lumMod val="50000"/>
                      <a:lumOff val="50000"/>
                      <a:alpha val="20000"/>
                    </a:prstClr>
                  </a:glow>
                  <a:outerShdw blurRad="44450" dist="12700" dir="13860000" algn="tl" rotWithShape="0">
                    <a:srgbClr val="000000">
                      <a:alpha val="20000"/>
                    </a:srgbClr>
                  </a:outerShdw>
                </a:effectLst>
              </a:rPr>
              <a:t>captchaS</a:t>
            </a:r>
            <a:endParaRPr lang="es-ES" sz="9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buFont typeface="Arial" panose="020B0604020202020204" pitchFamily="34" charset="0"/>
              <a:buChar char="•"/>
            </a:pPr>
            <a:r>
              <a:rPr lang="es-ES" sz="900" dirty="0">
                <a:effectLst>
                  <a:glow rad="38100">
                    <a:prstClr val="black">
                      <a:lumMod val="50000"/>
                      <a:lumOff val="50000"/>
                      <a:alpha val="20000"/>
                    </a:prstClr>
                  </a:glow>
                  <a:outerShdw blurRad="44450" dist="12700" dir="13860000" algn="tl" rotWithShape="0">
                    <a:srgbClr val="000000">
                      <a:alpha val="20000"/>
                    </a:srgbClr>
                  </a:outerShdw>
                </a:effectLst>
              </a:rPr>
              <a:t>Detección de anomalías en dispositivos </a:t>
            </a:r>
            <a:r>
              <a:rPr lang="es-ES" sz="900" dirty="0" err="1">
                <a:effectLst>
                  <a:glow rad="38100">
                    <a:prstClr val="black">
                      <a:lumMod val="50000"/>
                      <a:lumOff val="50000"/>
                      <a:alpha val="20000"/>
                    </a:prstClr>
                  </a:glow>
                  <a:outerShdw blurRad="44450" dist="12700" dir="13860000" algn="tl" rotWithShape="0">
                    <a:srgbClr val="000000">
                      <a:alpha val="20000"/>
                    </a:srgbClr>
                  </a:outerShdw>
                </a:effectLst>
              </a:rPr>
              <a:t>iot</a:t>
            </a:r>
            <a:endParaRPr lang="es-ES" sz="900" dirty="0">
              <a:effectLst>
                <a:glow rad="38100">
                  <a:prstClr val="black">
                    <a:lumMod val="50000"/>
                    <a:lumOff val="50000"/>
                    <a:alpha val="20000"/>
                  </a:prstClr>
                </a:glow>
                <a:outerShdw blurRad="44450" dist="12700" dir="13860000" algn="tl" rotWithShape="0">
                  <a:srgbClr val="000000">
                    <a:alpha val="20000"/>
                  </a:srgbClr>
                </a:outerShdw>
              </a:effectLst>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12/13/2019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38504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Toda la información que van recopilando (en tiempo real) sobre los distintos ataques son volcados en distintas matrices, como son las orientadas a </a:t>
            </a:r>
            <a:r>
              <a:rPr lang="es-ES" dirty="0">
                <a:hlinkClick r:id="rId3"/>
              </a:rPr>
              <a:t>empresas</a:t>
            </a:r>
            <a:r>
              <a:rPr lang="es-ES" dirty="0"/>
              <a:t> , </a:t>
            </a:r>
            <a:r>
              <a:rPr lang="es-ES" dirty="0">
                <a:hlinkClick r:id="rId4"/>
              </a:rPr>
              <a:t>dispositivos móviles</a:t>
            </a:r>
            <a:r>
              <a:rPr lang="es-ES" dirty="0"/>
              <a:t> o </a:t>
            </a:r>
            <a:r>
              <a:rPr lang="es-ES" dirty="0">
                <a:hlinkClick r:id="rId5"/>
              </a:rPr>
              <a:t>técnicas de </a:t>
            </a:r>
            <a:r>
              <a:rPr lang="es-ES" dirty="0" err="1">
                <a:hlinkClick r:id="rId5"/>
              </a:rPr>
              <a:t>preataques</a:t>
            </a:r>
            <a:r>
              <a:rPr lang="es-ES" dirty="0"/>
              <a:t>. Situados en la página principal, la primera matriz que vemos es la empresarial, en donde podemos encontrar las siguientes categorías (o tácticas):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12/13/2019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57639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19.png"/><Relationship Id="rId18" Type="http://schemas.openxmlformats.org/officeDocument/2006/relationships/oleObject" Target="../embeddings/oleObject22.bin"/><Relationship Id="rId3" Type="http://schemas.openxmlformats.org/officeDocument/2006/relationships/image" Target="../media/image11.png"/><Relationship Id="rId7" Type="http://schemas.openxmlformats.org/officeDocument/2006/relationships/oleObject" Target="../embeddings/oleObject14.bin"/><Relationship Id="rId12" Type="http://schemas.openxmlformats.org/officeDocument/2006/relationships/image" Target="../media/image18.png"/><Relationship Id="rId17" Type="http://schemas.openxmlformats.org/officeDocument/2006/relationships/image" Target="../media/image5.emf"/><Relationship Id="rId2" Type="http://schemas.openxmlformats.org/officeDocument/2006/relationships/slideMaster" Target="../slideMasters/slideMaster1.xml"/><Relationship Id="rId16" Type="http://schemas.openxmlformats.org/officeDocument/2006/relationships/oleObject" Target="../embeddings/oleObject13.bin"/><Relationship Id="rId1" Type="http://schemas.openxmlformats.org/officeDocument/2006/relationships/vmlDrawing" Target="../drawings/vmlDrawing8.v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6.png"/><Relationship Id="rId19" Type="http://schemas.openxmlformats.org/officeDocument/2006/relationships/image" Target="../media/image22.emf"/><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4.emf"/><Relationship Id="rId18" Type="http://schemas.openxmlformats.org/officeDocument/2006/relationships/image" Target="../media/image19.png"/><Relationship Id="rId3" Type="http://schemas.openxmlformats.org/officeDocument/2006/relationships/oleObject" Target="../embeddings/oleObject13.bin"/><Relationship Id="rId7" Type="http://schemas.openxmlformats.org/officeDocument/2006/relationships/image" Target="../media/image12.png"/><Relationship Id="rId12" Type="http://schemas.openxmlformats.org/officeDocument/2006/relationships/oleObject" Target="../embeddings/oleObject15.bin"/><Relationship Id="rId17" Type="http://schemas.openxmlformats.org/officeDocument/2006/relationships/image" Target="../media/image18.png"/><Relationship Id="rId2" Type="http://schemas.openxmlformats.org/officeDocument/2006/relationships/slideMaster" Target="../slideMasters/slideMaster1.xml"/><Relationship Id="rId16" Type="http://schemas.openxmlformats.org/officeDocument/2006/relationships/image" Target="../media/image17.png"/><Relationship Id="rId1" Type="http://schemas.openxmlformats.org/officeDocument/2006/relationships/vmlDrawing" Target="../drawings/vmlDrawing5.vml"/><Relationship Id="rId6" Type="http://schemas.openxmlformats.org/officeDocument/2006/relationships/image" Target="../media/image11.png"/><Relationship Id="rId11" Type="http://schemas.openxmlformats.org/officeDocument/2006/relationships/image" Target="../media/image3.emf"/><Relationship Id="rId5" Type="http://schemas.openxmlformats.org/officeDocument/2006/relationships/image" Target="../media/image10.emf"/><Relationship Id="rId15" Type="http://schemas.openxmlformats.org/officeDocument/2006/relationships/image" Target="../media/image16.png"/><Relationship Id="rId10" Type="http://schemas.openxmlformats.org/officeDocument/2006/relationships/oleObject" Target="../embeddings/oleObject14.bin"/><Relationship Id="rId19" Type="http://schemas.openxmlformats.org/officeDocument/2006/relationships/image" Target="../media/image20.png"/><Relationship Id="rId4" Type="http://schemas.openxmlformats.org/officeDocument/2006/relationships/image" Target="../media/image5.emf"/><Relationship Id="rId9" Type="http://schemas.openxmlformats.org/officeDocument/2006/relationships/image" Target="../media/image14.png"/><Relationship Id="rId14" Type="http://schemas.openxmlformats.org/officeDocument/2006/relationships/image" Target="../media/image1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1.wmf"/><Relationship Id="rId5" Type="http://schemas.openxmlformats.org/officeDocument/2006/relationships/oleObject" Target="../embeddings/oleObject17.bin"/><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1.wmf"/><Relationship Id="rId5" Type="http://schemas.openxmlformats.org/officeDocument/2006/relationships/oleObject" Target="../embeddings/oleObject20.bin"/><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ext uri="{D42A27DB-BD31-4B8C-83A1-F6EECF244321}">
                <p14:modId xmlns:p14="http://schemas.microsoft.com/office/powerpoint/2010/main" val="220645422"/>
              </p:ext>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2049" name="CorelDRAW" r:id="rId4" imgW="1486020" imgH="1396161" progId="CorelDraw.Graphic.21">
                  <p:embed/>
                </p:oleObj>
              </mc:Choice>
              <mc:Fallback>
                <p:oleObj name="CorelDRAW" r:id="rId4" imgW="1486020" imgH="1396161" progId="CorelDraw.Graphic.21">
                  <p:embed/>
                  <p:pic>
                    <p:nvPicPr>
                      <p:cNvPr id="27" name="Objeto 26">
                        <a:extLst>
                          <a:ext uri="{FF2B5EF4-FFF2-40B4-BE49-F238E27FC236}">
                            <a16:creationId xmlns:a16="http://schemas.microsoft.com/office/drawing/2014/main" id="{BB5728F0-F98F-4B71-8389-39A003A309D8}"/>
                          </a:ext>
                        </a:extLst>
                      </p:cNvPr>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ext uri="{D42A27DB-BD31-4B8C-83A1-F6EECF244321}">
                <p14:modId xmlns:p14="http://schemas.microsoft.com/office/powerpoint/2010/main" val="50949027"/>
              </p:ext>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2050" name="CorelDRAW" r:id="rId6" imgW="10437565" imgH="1396161" progId="CorelDraw.Graphic.21">
                  <p:embed/>
                </p:oleObj>
              </mc:Choice>
              <mc:Fallback>
                <p:oleObj name="CorelDRAW" r:id="rId6" imgW="10437565" imgH="1396161" progId="CorelDraw.Graphic.21">
                  <p:embed/>
                  <p:pic>
                    <p:nvPicPr>
                      <p:cNvPr id="33" name="Objeto 32">
                        <a:extLst>
                          <a:ext uri="{FF2B5EF4-FFF2-40B4-BE49-F238E27FC236}">
                            <a16:creationId xmlns:a16="http://schemas.microsoft.com/office/drawing/2014/main" id="{89D2B098-3629-4A15-AB7A-01096ACE3E57}"/>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spc="-50"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Imagen 4">
            <a:extLst>
              <a:ext uri="{FF2B5EF4-FFF2-40B4-BE49-F238E27FC236}">
                <a16:creationId xmlns:a16="http://schemas.microsoft.com/office/drawing/2014/main" id="{E7846672-14B7-4DA0-BE43-CF16928D38A3}"/>
              </a:ext>
            </a:extLst>
          </p:cNvPr>
          <p:cNvPicPr>
            <a:picLocks noChangeAspect="1"/>
          </p:cNvPicPr>
          <p:nvPr userDrawn="1"/>
        </p:nvPicPr>
        <p:blipFill>
          <a:blip r:embed="rId3"/>
          <a:stretch>
            <a:fillRect/>
          </a:stretch>
        </p:blipFill>
        <p:spPr>
          <a:xfrm>
            <a:off x="5345394" y="5095658"/>
            <a:ext cx="2243624" cy="690346"/>
          </a:xfrm>
          <a:prstGeom prst="rect">
            <a:avLst/>
          </a:prstGeom>
        </p:spPr>
      </p:pic>
      <p:pic>
        <p:nvPicPr>
          <p:cNvPr id="21" name="Imagen 20">
            <a:extLst>
              <a:ext uri="{FF2B5EF4-FFF2-40B4-BE49-F238E27FC236}">
                <a16:creationId xmlns:a16="http://schemas.microsoft.com/office/drawing/2014/main" id="{EA47249B-0A00-4EC9-853D-FB22115FF5E0}"/>
              </a:ext>
            </a:extLst>
          </p:cNvPr>
          <p:cNvPicPr>
            <a:picLocks noChangeAspect="1"/>
          </p:cNvPicPr>
          <p:nvPr userDrawn="1"/>
        </p:nvPicPr>
        <p:blipFill>
          <a:blip r:embed="rId4"/>
          <a:stretch>
            <a:fillRect/>
          </a:stretch>
        </p:blipFill>
        <p:spPr>
          <a:xfrm>
            <a:off x="9832743" y="4758278"/>
            <a:ext cx="1706139" cy="853070"/>
          </a:xfrm>
          <a:prstGeom prst="rect">
            <a:avLst/>
          </a:prstGeom>
        </p:spPr>
      </p:pic>
      <p:pic>
        <p:nvPicPr>
          <p:cNvPr id="23" name="Imagen 22">
            <a:extLst>
              <a:ext uri="{FF2B5EF4-FFF2-40B4-BE49-F238E27FC236}">
                <a16:creationId xmlns:a16="http://schemas.microsoft.com/office/drawing/2014/main" id="{62792325-A6A2-4C4C-A58F-0C4A98B04D25}"/>
              </a:ext>
            </a:extLst>
          </p:cNvPr>
          <p:cNvPicPr>
            <a:picLocks noChangeAspect="1"/>
          </p:cNvPicPr>
          <p:nvPr userDrawn="1"/>
        </p:nvPicPr>
        <p:blipFill>
          <a:blip r:embed="rId5"/>
          <a:stretch>
            <a:fillRect/>
          </a:stretch>
        </p:blipFill>
        <p:spPr>
          <a:xfrm>
            <a:off x="7846898" y="5702754"/>
            <a:ext cx="1582743" cy="586201"/>
          </a:xfrm>
          <a:prstGeom prst="rect">
            <a:avLst/>
          </a:prstGeom>
        </p:spPr>
      </p:pic>
      <p:pic>
        <p:nvPicPr>
          <p:cNvPr id="25" name="Imagen 24">
            <a:extLst>
              <a:ext uri="{FF2B5EF4-FFF2-40B4-BE49-F238E27FC236}">
                <a16:creationId xmlns:a16="http://schemas.microsoft.com/office/drawing/2014/main" id="{C690D32E-0505-4185-A9FC-3FE712CB84E5}"/>
              </a:ext>
            </a:extLst>
          </p:cNvPr>
          <p:cNvPicPr>
            <a:picLocks noChangeAspect="1"/>
          </p:cNvPicPr>
          <p:nvPr userDrawn="1"/>
        </p:nvPicPr>
        <p:blipFill>
          <a:blip r:embed="rId6"/>
          <a:stretch>
            <a:fillRect/>
          </a:stretch>
        </p:blipFill>
        <p:spPr>
          <a:xfrm>
            <a:off x="5712628" y="5806912"/>
            <a:ext cx="1626537" cy="560747"/>
          </a:xfrm>
          <a:prstGeom prst="rect">
            <a:avLst/>
          </a:prstGeom>
        </p:spPr>
      </p:pic>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735923017"/>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12289" name="CorelDRAW" r:id="rId7" imgW="10437565" imgH="1396161" progId="CorelDraw.Graphic.21">
                  <p:embed/>
                </p:oleObj>
              </mc:Choice>
              <mc:Fallback>
                <p:oleObj name="CorelDRAW" r:id="rId7"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8"/>
                      <a:stretch>
                        <a:fillRect/>
                      </a:stretch>
                    </p:blipFill>
                    <p:spPr>
                      <a:xfrm>
                        <a:off x="762990" y="284429"/>
                        <a:ext cx="2572522" cy="343916"/>
                      </a:xfrm>
                      <a:prstGeom prst="rect">
                        <a:avLst/>
                      </a:prstGeom>
                    </p:spPr>
                  </p:pic>
                </p:oleObj>
              </mc:Fallback>
            </mc:AlternateContent>
          </a:graphicData>
        </a:graphic>
      </p:graphicFrame>
      <p:pic>
        <p:nvPicPr>
          <p:cNvPr id="20" name="Imagen 19">
            <a:extLst>
              <a:ext uri="{FF2B5EF4-FFF2-40B4-BE49-F238E27FC236}">
                <a16:creationId xmlns:a16="http://schemas.microsoft.com/office/drawing/2014/main" id="{98E283D3-B5CD-40E1-A09C-C2F6C18E8A76}"/>
              </a:ext>
            </a:extLst>
          </p:cNvPr>
          <p:cNvPicPr>
            <a:picLocks noChangeAspect="1"/>
          </p:cNvPicPr>
          <p:nvPr userDrawn="1"/>
        </p:nvPicPr>
        <p:blipFill>
          <a:blip r:embed="rId9"/>
          <a:stretch>
            <a:fillRect/>
          </a:stretch>
        </p:blipFill>
        <p:spPr>
          <a:xfrm>
            <a:off x="9937374" y="5707327"/>
            <a:ext cx="1582743" cy="654928"/>
          </a:xfrm>
          <a:prstGeom prst="rect">
            <a:avLst/>
          </a:prstGeom>
        </p:spPr>
      </p:pic>
      <p:pic>
        <p:nvPicPr>
          <p:cNvPr id="22" name="Imagen 21">
            <a:extLst>
              <a:ext uri="{FF2B5EF4-FFF2-40B4-BE49-F238E27FC236}">
                <a16:creationId xmlns:a16="http://schemas.microsoft.com/office/drawing/2014/main" id="{EB90AF3C-936D-4D44-BFFA-A635C3D9EC15}"/>
              </a:ext>
            </a:extLst>
          </p:cNvPr>
          <p:cNvPicPr>
            <a:picLocks noChangeAspect="1"/>
          </p:cNvPicPr>
          <p:nvPr userDrawn="1"/>
        </p:nvPicPr>
        <p:blipFill>
          <a:blip r:embed="rId10"/>
          <a:stretch>
            <a:fillRect/>
          </a:stretch>
        </p:blipFill>
        <p:spPr>
          <a:xfrm>
            <a:off x="722025" y="5136380"/>
            <a:ext cx="2015855" cy="620263"/>
          </a:xfrm>
          <a:prstGeom prst="rect">
            <a:avLst/>
          </a:prstGeom>
        </p:spPr>
      </p:pic>
      <p:pic>
        <p:nvPicPr>
          <p:cNvPr id="24" name="Imagen 23">
            <a:extLst>
              <a:ext uri="{FF2B5EF4-FFF2-40B4-BE49-F238E27FC236}">
                <a16:creationId xmlns:a16="http://schemas.microsoft.com/office/drawing/2014/main" id="{9A581694-116D-4273-8957-E6C28A72B8B6}"/>
              </a:ext>
            </a:extLst>
          </p:cNvPr>
          <p:cNvPicPr>
            <a:picLocks noChangeAspect="1"/>
          </p:cNvPicPr>
          <p:nvPr userDrawn="1"/>
        </p:nvPicPr>
        <p:blipFill>
          <a:blip r:embed="rId11"/>
          <a:stretch>
            <a:fillRect/>
          </a:stretch>
        </p:blipFill>
        <p:spPr>
          <a:xfrm>
            <a:off x="3123589" y="5173197"/>
            <a:ext cx="2144054" cy="560669"/>
          </a:xfrm>
          <a:prstGeom prst="rect">
            <a:avLst/>
          </a:prstGeom>
        </p:spPr>
      </p:pic>
      <p:pic>
        <p:nvPicPr>
          <p:cNvPr id="26" name="Imagen 25">
            <a:extLst>
              <a:ext uri="{FF2B5EF4-FFF2-40B4-BE49-F238E27FC236}">
                <a16:creationId xmlns:a16="http://schemas.microsoft.com/office/drawing/2014/main" id="{5E015451-231A-4C28-BCF7-34141037A2EC}"/>
              </a:ext>
            </a:extLst>
          </p:cNvPr>
          <p:cNvPicPr>
            <a:picLocks noChangeAspect="1"/>
          </p:cNvPicPr>
          <p:nvPr userDrawn="1"/>
        </p:nvPicPr>
        <p:blipFill>
          <a:blip r:embed="rId12"/>
          <a:stretch>
            <a:fillRect/>
          </a:stretch>
        </p:blipFill>
        <p:spPr>
          <a:xfrm>
            <a:off x="3167660" y="5817473"/>
            <a:ext cx="1905154" cy="586201"/>
          </a:xfrm>
          <a:prstGeom prst="rect">
            <a:avLst/>
          </a:prstGeom>
        </p:spPr>
      </p:pic>
      <p:pic>
        <p:nvPicPr>
          <p:cNvPr id="33" name="Imagen 32">
            <a:extLst>
              <a:ext uri="{FF2B5EF4-FFF2-40B4-BE49-F238E27FC236}">
                <a16:creationId xmlns:a16="http://schemas.microsoft.com/office/drawing/2014/main" id="{13444165-BAE5-4873-BF7F-7492191AA9F3}"/>
              </a:ext>
            </a:extLst>
          </p:cNvPr>
          <p:cNvPicPr>
            <a:picLocks noChangeAspect="1"/>
          </p:cNvPicPr>
          <p:nvPr userDrawn="1"/>
        </p:nvPicPr>
        <p:blipFill>
          <a:blip r:embed="rId13"/>
          <a:stretch>
            <a:fillRect/>
          </a:stretch>
        </p:blipFill>
        <p:spPr>
          <a:xfrm>
            <a:off x="861641" y="5880912"/>
            <a:ext cx="1800350" cy="409170"/>
          </a:xfrm>
          <a:prstGeom prst="rect">
            <a:avLst/>
          </a:prstGeom>
        </p:spPr>
      </p:pic>
      <p:pic>
        <p:nvPicPr>
          <p:cNvPr id="34" name="Imagen 33">
            <a:extLst>
              <a:ext uri="{FF2B5EF4-FFF2-40B4-BE49-F238E27FC236}">
                <a16:creationId xmlns:a16="http://schemas.microsoft.com/office/drawing/2014/main" id="{F72876E5-7925-4FD2-9DA0-8FCB7123AE45}"/>
              </a:ext>
            </a:extLst>
          </p:cNvPr>
          <p:cNvPicPr>
            <a:picLocks noChangeAspect="1"/>
          </p:cNvPicPr>
          <p:nvPr userDrawn="1"/>
        </p:nvPicPr>
        <p:blipFill>
          <a:blip r:embed="rId14"/>
          <a:stretch>
            <a:fillRect/>
          </a:stretch>
        </p:blipFill>
        <p:spPr>
          <a:xfrm>
            <a:off x="7846898" y="5010780"/>
            <a:ext cx="1621372" cy="668384"/>
          </a:xfrm>
          <a:prstGeom prst="rect">
            <a:avLst/>
          </a:prstGeom>
        </p:spPr>
      </p:pic>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pic>
        <p:nvPicPr>
          <p:cNvPr id="10" name="Imagen 9">
            <a:extLst>
              <a:ext uri="{FF2B5EF4-FFF2-40B4-BE49-F238E27FC236}">
                <a16:creationId xmlns:a16="http://schemas.microsoft.com/office/drawing/2014/main" id="{9B3858D6-0FF7-4BC1-95DB-AC45D9BD4823}"/>
              </a:ext>
            </a:extLst>
          </p:cNvPr>
          <p:cNvPicPr>
            <a:picLocks noChangeAspect="1"/>
          </p:cNvPicPr>
          <p:nvPr userDrawn="1"/>
        </p:nvPicPr>
        <p:blipFill>
          <a:blip r:embed="rId15"/>
          <a:stretch>
            <a:fillRect/>
          </a:stretch>
        </p:blipFill>
        <p:spPr>
          <a:xfrm>
            <a:off x="8358695" y="1056249"/>
            <a:ext cx="3265871" cy="3265871"/>
          </a:xfrm>
          <a:prstGeom prst="rect">
            <a:avLst/>
          </a:prstGeom>
        </p:spPr>
      </p:pic>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ext uri="{D42A27DB-BD31-4B8C-83A1-F6EECF244321}">
                <p14:modId xmlns:p14="http://schemas.microsoft.com/office/powerpoint/2010/main" val="3305420910"/>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12290" name="CorelDRAW" r:id="rId16" imgW="1486020" imgH="1396161" progId="CorelDraw.Graphic.21">
                  <p:embed/>
                </p:oleObj>
              </mc:Choice>
              <mc:Fallback>
                <p:oleObj name="CorelDRAW" r:id="rId16" imgW="1486020" imgH="1396161" progId="CorelDraw.Graphic.21">
                  <p:embed/>
                  <p:pic>
                    <p:nvPicPr>
                      <p:cNvPr id="54" name="Objeto 53">
                        <a:extLst>
                          <a:ext uri="{FF2B5EF4-FFF2-40B4-BE49-F238E27FC236}">
                            <a16:creationId xmlns:a16="http://schemas.microsoft.com/office/drawing/2014/main" id="{18EE27E7-99E8-4BDD-9250-2EBB1BFE7115}"/>
                          </a:ext>
                        </a:extLst>
                      </p:cNvPr>
                      <p:cNvPicPr/>
                      <p:nvPr/>
                    </p:nvPicPr>
                    <p:blipFill>
                      <a:blip r:embed="rId17"/>
                      <a:stretch>
                        <a:fillRect/>
                      </a:stretch>
                    </p:blipFill>
                    <p:spPr>
                      <a:xfrm>
                        <a:off x="4226748" y="-1288548"/>
                        <a:ext cx="3716176" cy="3489871"/>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B5E203A0-B5FE-4273-88B6-0525D3C29A49}"/>
              </a:ext>
            </a:extLst>
          </p:cNvPr>
          <p:cNvGraphicFramePr>
            <a:graphicFrameLocks noChangeAspect="1"/>
          </p:cNvGraphicFramePr>
          <p:nvPr userDrawn="1">
            <p:extLst>
              <p:ext uri="{D42A27DB-BD31-4B8C-83A1-F6EECF244321}">
                <p14:modId xmlns:p14="http://schemas.microsoft.com/office/powerpoint/2010/main" val="3354402494"/>
              </p:ext>
            </p:extLst>
          </p:nvPr>
        </p:nvGraphicFramePr>
        <p:xfrm>
          <a:off x="4813301" y="323389"/>
          <a:ext cx="2807258" cy="564916"/>
        </p:xfrm>
        <a:graphic>
          <a:graphicData uri="http://schemas.openxmlformats.org/presentationml/2006/ole">
            <mc:AlternateContent xmlns:mc="http://schemas.openxmlformats.org/markup-compatibility/2006">
              <mc:Choice xmlns:v="urn:schemas-microsoft-com:vml" Requires="v">
                <p:oleObj spid="_x0000_s12291" name="CorelDRAW" r:id="rId18" imgW="3857236" imgH="777027" progId="CorelDraw.Graphic.21">
                  <p:embed/>
                </p:oleObj>
              </mc:Choice>
              <mc:Fallback>
                <p:oleObj name="CorelDRAW" r:id="rId18" imgW="3857236" imgH="777027" progId="CorelDraw.Graphic.21">
                  <p:embed/>
                  <p:pic>
                    <p:nvPicPr>
                      <p:cNvPr id="2" name="Objeto 1">
                        <a:extLst>
                          <a:ext uri="{FF2B5EF4-FFF2-40B4-BE49-F238E27FC236}">
                            <a16:creationId xmlns:a16="http://schemas.microsoft.com/office/drawing/2014/main" id="{B5E203A0-B5FE-4273-88B6-0525D3C29A49}"/>
                          </a:ext>
                        </a:extLst>
                      </p:cNvPr>
                      <p:cNvPicPr/>
                      <p:nvPr/>
                    </p:nvPicPr>
                    <p:blipFill>
                      <a:blip r:embed="rId19"/>
                      <a:stretch>
                        <a:fillRect/>
                      </a:stretch>
                    </p:blipFill>
                    <p:spPr>
                      <a:xfrm>
                        <a:off x="4813301" y="323389"/>
                        <a:ext cx="2807258" cy="564916"/>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458678"/>
            <a:ext cx="3139223" cy="369332"/>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r>
              <a:rPr lang="es-ES" sz="2400" b="1" dirty="0">
                <a:solidFill>
                  <a:srgbClr val="D6532B"/>
                </a:solidFill>
              </a:rPr>
              <a:t>Ayúdanos a mejorar!</a:t>
            </a:r>
          </a:p>
        </p:txBody>
      </p:sp>
    </p:spTree>
    <p:extLst>
      <p:ext uri="{BB962C8B-B14F-4D97-AF65-F5344CB8AC3E}">
        <p14:creationId xmlns:p14="http://schemas.microsoft.com/office/powerpoint/2010/main" val="284854414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3382220571"/>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3073"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3783880775"/>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3074"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2 speake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2714845497"/>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4097"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1157468899"/>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4098"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584198" y="498617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584196" y="5293947"/>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38654824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285304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8415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427932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092" y="136174"/>
            <a:ext cx="8479913" cy="810495"/>
          </a:xfrm>
        </p:spPr>
        <p:txBody>
          <a:bodyPr/>
          <a:lstStyle/>
          <a:p>
            <a:r>
              <a:rPr lang="en-US"/>
              <a:t>Click to edit Master title style</a:t>
            </a:r>
          </a:p>
        </p:txBody>
      </p:sp>
      <p:sp>
        <p:nvSpPr>
          <p:cNvPr id="4" name="Date Placeholder 3"/>
          <p:cNvSpPr>
            <a:spLocks noGrp="1"/>
          </p:cNvSpPr>
          <p:nvPr>
            <p:ph type="dt" sz="half" idx="10"/>
          </p:nvPr>
        </p:nvSpPr>
        <p:spPr/>
        <p:txBody>
          <a:bodyPr/>
          <a:lstStyle/>
          <a:p>
            <a:r>
              <a:rPr lang="en-US" dirty="0"/>
              <a:t>Insight Presentation</a:t>
            </a:r>
          </a:p>
        </p:txBody>
      </p:sp>
      <p:sp>
        <p:nvSpPr>
          <p:cNvPr id="5" name="Footer Placeholder 4"/>
          <p:cNvSpPr>
            <a:spLocks noGrp="1"/>
          </p:cNvSpPr>
          <p:nvPr>
            <p:ph type="ftr" sz="quarter" idx="11"/>
          </p:nvPr>
        </p:nvSpPr>
        <p:spPr/>
        <p:txBody>
          <a:bodyPr/>
          <a:lstStyle/>
          <a:p>
            <a:r>
              <a:rPr lang="en-US" dirty="0"/>
              <a:t>Insight Proprietary &amp; Confidential. Do Not Copy or Distribute. © 2017 Insight Direct USA, Inc. All Rights Reserved.</a:t>
            </a:r>
          </a:p>
        </p:txBody>
      </p:sp>
      <p:sp>
        <p:nvSpPr>
          <p:cNvPr id="6" name="Slide Number Placeholder 5"/>
          <p:cNvSpPr>
            <a:spLocks noGrp="1"/>
          </p:cNvSpPr>
          <p:nvPr>
            <p:ph type="sldNum" sz="quarter" idx="12"/>
          </p:nvPr>
        </p:nvSpPr>
        <p:spPr/>
        <p:txBody>
          <a:bodyPr/>
          <a:lstStyle/>
          <a:p>
            <a:fld id="{E2E875A2-6DED-EF42-90DA-006D60FCCF0C}" type="slidenum">
              <a:rPr lang="en-US" smtClean="0"/>
              <a:t>‹Nº›</a:t>
            </a:fld>
            <a:endParaRPr lang="en-US" dirty="0"/>
          </a:p>
        </p:txBody>
      </p:sp>
    </p:spTree>
    <p:extLst>
      <p:ext uri="{BB962C8B-B14F-4D97-AF65-F5344CB8AC3E}">
        <p14:creationId xmlns:p14="http://schemas.microsoft.com/office/powerpoint/2010/main" val="27778929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12/13/2019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923636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ext uri="{D42A27DB-BD31-4B8C-83A1-F6EECF244321}">
                <p14:modId xmlns:p14="http://schemas.microsoft.com/office/powerpoint/2010/main" val="3812561144"/>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5121"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5A11A0A1-8810-4701-A8A9-861238804999}"/>
              </a:ext>
            </a:extLst>
          </p:cNvPr>
          <p:cNvPicPr>
            <a:picLocks noChangeAspect="1"/>
          </p:cNvPicPr>
          <p:nvPr userDrawn="1"/>
        </p:nvPicPr>
        <p:blipFill>
          <a:blip r:embed="rId5"/>
          <a:stretch>
            <a:fillRect/>
          </a:stretch>
        </p:blipFill>
        <p:spPr>
          <a:xfrm>
            <a:off x="4851400" y="504430"/>
            <a:ext cx="2517290" cy="545463"/>
          </a:xfrm>
          <a:prstGeom prst="rect">
            <a:avLst/>
          </a:prstGeom>
        </p:spPr>
      </p:pic>
      <p:pic>
        <p:nvPicPr>
          <p:cNvPr id="5" name="Imagen 4">
            <a:extLst>
              <a:ext uri="{FF2B5EF4-FFF2-40B4-BE49-F238E27FC236}">
                <a16:creationId xmlns:a16="http://schemas.microsoft.com/office/drawing/2014/main" id="{E7846672-14B7-4DA0-BE43-CF16928D38A3}"/>
              </a:ext>
            </a:extLst>
          </p:cNvPr>
          <p:cNvPicPr>
            <a:picLocks noChangeAspect="1"/>
          </p:cNvPicPr>
          <p:nvPr userDrawn="1"/>
        </p:nvPicPr>
        <p:blipFill>
          <a:blip r:embed="rId6"/>
          <a:stretch>
            <a:fillRect/>
          </a:stretch>
        </p:blipFill>
        <p:spPr>
          <a:xfrm>
            <a:off x="439336" y="3998254"/>
            <a:ext cx="3299139" cy="1015120"/>
          </a:xfrm>
          <a:prstGeom prst="rect">
            <a:avLst/>
          </a:prstGeom>
        </p:spPr>
      </p:pic>
      <p:pic>
        <p:nvPicPr>
          <p:cNvPr id="21" name="Imagen 20">
            <a:extLst>
              <a:ext uri="{FF2B5EF4-FFF2-40B4-BE49-F238E27FC236}">
                <a16:creationId xmlns:a16="http://schemas.microsoft.com/office/drawing/2014/main" id="{EA47249B-0A00-4EC9-853D-FB22115FF5E0}"/>
              </a:ext>
            </a:extLst>
          </p:cNvPr>
          <p:cNvPicPr>
            <a:picLocks noChangeAspect="1"/>
          </p:cNvPicPr>
          <p:nvPr userDrawn="1"/>
        </p:nvPicPr>
        <p:blipFill>
          <a:blip r:embed="rId7"/>
          <a:stretch>
            <a:fillRect/>
          </a:stretch>
        </p:blipFill>
        <p:spPr>
          <a:xfrm>
            <a:off x="794854" y="1381235"/>
            <a:ext cx="2508794" cy="1254397"/>
          </a:xfrm>
          <a:prstGeom prst="rect">
            <a:avLst/>
          </a:prstGeom>
        </p:spPr>
      </p:pic>
      <p:pic>
        <p:nvPicPr>
          <p:cNvPr id="23" name="Imagen 22">
            <a:extLst>
              <a:ext uri="{FF2B5EF4-FFF2-40B4-BE49-F238E27FC236}">
                <a16:creationId xmlns:a16="http://schemas.microsoft.com/office/drawing/2014/main" id="{62792325-A6A2-4C4C-A58F-0C4A98B04D25}"/>
              </a:ext>
            </a:extLst>
          </p:cNvPr>
          <p:cNvPicPr>
            <a:picLocks noChangeAspect="1"/>
          </p:cNvPicPr>
          <p:nvPr userDrawn="1"/>
        </p:nvPicPr>
        <p:blipFill>
          <a:blip r:embed="rId8"/>
          <a:stretch>
            <a:fillRect/>
          </a:stretch>
        </p:blipFill>
        <p:spPr>
          <a:xfrm>
            <a:off x="989844" y="5106959"/>
            <a:ext cx="2327347" cy="861980"/>
          </a:xfrm>
          <a:prstGeom prst="rect">
            <a:avLst/>
          </a:prstGeom>
        </p:spPr>
      </p:pic>
      <p:pic>
        <p:nvPicPr>
          <p:cNvPr id="25" name="Imagen 24">
            <a:extLst>
              <a:ext uri="{FF2B5EF4-FFF2-40B4-BE49-F238E27FC236}">
                <a16:creationId xmlns:a16="http://schemas.microsoft.com/office/drawing/2014/main" id="{C690D32E-0505-4185-A9FC-3FE712CB84E5}"/>
              </a:ext>
            </a:extLst>
          </p:cNvPr>
          <p:cNvPicPr>
            <a:picLocks noChangeAspect="1"/>
          </p:cNvPicPr>
          <p:nvPr userDrawn="1"/>
        </p:nvPicPr>
        <p:blipFill>
          <a:blip r:embed="rId9"/>
          <a:stretch>
            <a:fillRect/>
          </a:stretch>
        </p:blipFill>
        <p:spPr>
          <a:xfrm>
            <a:off x="893033" y="2976976"/>
            <a:ext cx="2391743" cy="824551"/>
          </a:xfrm>
          <a:prstGeom prst="rect">
            <a:avLst/>
          </a:prstGeom>
        </p:spPr>
      </p:pic>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2545392785"/>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5122" name="CorelDRAW" r:id="rId10" imgW="10437565" imgH="1396161" progId="CorelDraw.Graphic.21">
                  <p:embed/>
                </p:oleObj>
              </mc:Choice>
              <mc:Fallback>
                <p:oleObj name="CorelDRAW" r:id="rId10"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11"/>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ext uri="{D42A27DB-BD31-4B8C-83A1-F6EECF244321}">
                <p14:modId xmlns:p14="http://schemas.microsoft.com/office/powerpoint/2010/main" val="1996726143"/>
              </p:ext>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5123" name="CorelDRAW" r:id="rId12" imgW="9928182" imgH="1396161" progId="CorelDraw.Graphic.21">
                  <p:embed/>
                </p:oleObj>
              </mc:Choice>
              <mc:Fallback>
                <p:oleObj name="CorelDRAW" r:id="rId12" imgW="9928182" imgH="1396161" progId="CorelDraw.Graphic.21">
                  <p:embed/>
                  <p:pic>
                    <p:nvPicPr>
                      <p:cNvPr id="30" name="Objeto 29">
                        <a:extLst>
                          <a:ext uri="{FF2B5EF4-FFF2-40B4-BE49-F238E27FC236}">
                            <a16:creationId xmlns:a16="http://schemas.microsoft.com/office/drawing/2014/main" id="{A85AC8ED-2B29-42FA-9EBD-14E9BAB6053E}"/>
                          </a:ext>
                        </a:extLst>
                      </p:cNvPr>
                      <p:cNvPicPr/>
                      <p:nvPr/>
                    </p:nvPicPr>
                    <p:blipFill>
                      <a:blip r:embed="rId13"/>
                      <a:stretch>
                        <a:fillRect/>
                      </a:stretch>
                    </p:blipFill>
                    <p:spPr>
                      <a:xfrm>
                        <a:off x="9075344" y="317840"/>
                        <a:ext cx="2463538" cy="346251"/>
                      </a:xfrm>
                      <a:prstGeom prst="rect">
                        <a:avLst/>
                      </a:prstGeom>
                    </p:spPr>
                  </p:pic>
                </p:oleObj>
              </mc:Fallback>
            </mc:AlternateContent>
          </a:graphicData>
        </a:graphic>
      </p:graphicFrame>
      <p:pic>
        <p:nvPicPr>
          <p:cNvPr id="18" name="Imagen 17">
            <a:extLst>
              <a:ext uri="{FF2B5EF4-FFF2-40B4-BE49-F238E27FC236}">
                <a16:creationId xmlns:a16="http://schemas.microsoft.com/office/drawing/2014/main" id="{9B6F9D78-C58E-4D1B-A392-3D34DAA2B8B8}"/>
              </a:ext>
            </a:extLst>
          </p:cNvPr>
          <p:cNvPicPr>
            <a:picLocks noChangeAspect="1"/>
          </p:cNvPicPr>
          <p:nvPr userDrawn="1"/>
        </p:nvPicPr>
        <p:blipFill>
          <a:blip r:embed="rId6"/>
          <a:stretch>
            <a:fillRect/>
          </a:stretch>
        </p:blipFill>
        <p:spPr>
          <a:xfrm>
            <a:off x="439336" y="3998254"/>
            <a:ext cx="3299139" cy="1015120"/>
          </a:xfrm>
          <a:prstGeom prst="rect">
            <a:avLst/>
          </a:prstGeom>
        </p:spPr>
      </p:pic>
      <p:pic>
        <p:nvPicPr>
          <p:cNvPr id="20" name="Imagen 19">
            <a:extLst>
              <a:ext uri="{FF2B5EF4-FFF2-40B4-BE49-F238E27FC236}">
                <a16:creationId xmlns:a16="http://schemas.microsoft.com/office/drawing/2014/main" id="{98E283D3-B5CD-40E1-A09C-C2F6C18E8A76}"/>
              </a:ext>
            </a:extLst>
          </p:cNvPr>
          <p:cNvPicPr>
            <a:picLocks noChangeAspect="1"/>
          </p:cNvPicPr>
          <p:nvPr userDrawn="1"/>
        </p:nvPicPr>
        <p:blipFill>
          <a:blip r:embed="rId14"/>
          <a:stretch>
            <a:fillRect/>
          </a:stretch>
        </p:blipFill>
        <p:spPr>
          <a:xfrm>
            <a:off x="8836184" y="5106959"/>
            <a:ext cx="2450157" cy="1013859"/>
          </a:xfrm>
          <a:prstGeom prst="rect">
            <a:avLst/>
          </a:prstGeom>
        </p:spPr>
      </p:pic>
      <p:pic>
        <p:nvPicPr>
          <p:cNvPr id="22" name="Imagen 21">
            <a:extLst>
              <a:ext uri="{FF2B5EF4-FFF2-40B4-BE49-F238E27FC236}">
                <a16:creationId xmlns:a16="http://schemas.microsoft.com/office/drawing/2014/main" id="{EB90AF3C-936D-4D44-BFFA-A635C3D9EC15}"/>
              </a:ext>
            </a:extLst>
          </p:cNvPr>
          <p:cNvPicPr>
            <a:picLocks noChangeAspect="1"/>
          </p:cNvPicPr>
          <p:nvPr userDrawn="1"/>
        </p:nvPicPr>
        <p:blipFill>
          <a:blip r:embed="rId15"/>
          <a:stretch>
            <a:fillRect/>
          </a:stretch>
        </p:blipFill>
        <p:spPr>
          <a:xfrm>
            <a:off x="4795788" y="2889461"/>
            <a:ext cx="2964216" cy="912066"/>
          </a:xfrm>
          <a:prstGeom prst="rect">
            <a:avLst/>
          </a:prstGeom>
        </p:spPr>
      </p:pic>
      <p:pic>
        <p:nvPicPr>
          <p:cNvPr id="24" name="Imagen 23">
            <a:extLst>
              <a:ext uri="{FF2B5EF4-FFF2-40B4-BE49-F238E27FC236}">
                <a16:creationId xmlns:a16="http://schemas.microsoft.com/office/drawing/2014/main" id="{9A581694-116D-4273-8957-E6C28A72B8B6}"/>
              </a:ext>
            </a:extLst>
          </p:cNvPr>
          <p:cNvPicPr>
            <a:picLocks noChangeAspect="1"/>
          </p:cNvPicPr>
          <p:nvPr userDrawn="1"/>
        </p:nvPicPr>
        <p:blipFill>
          <a:blip r:embed="rId16"/>
          <a:stretch>
            <a:fillRect/>
          </a:stretch>
        </p:blipFill>
        <p:spPr>
          <a:xfrm>
            <a:off x="4770299" y="4103833"/>
            <a:ext cx="3152727" cy="824437"/>
          </a:xfrm>
          <a:prstGeom prst="rect">
            <a:avLst/>
          </a:prstGeom>
        </p:spPr>
      </p:pic>
      <p:pic>
        <p:nvPicPr>
          <p:cNvPr id="26" name="Imagen 25">
            <a:extLst>
              <a:ext uri="{FF2B5EF4-FFF2-40B4-BE49-F238E27FC236}">
                <a16:creationId xmlns:a16="http://schemas.microsoft.com/office/drawing/2014/main" id="{5E015451-231A-4C28-BCF7-34141037A2EC}"/>
              </a:ext>
            </a:extLst>
          </p:cNvPr>
          <p:cNvPicPr>
            <a:picLocks noChangeAspect="1"/>
          </p:cNvPicPr>
          <p:nvPr userDrawn="1"/>
        </p:nvPicPr>
        <p:blipFill>
          <a:blip r:embed="rId17"/>
          <a:stretch>
            <a:fillRect/>
          </a:stretch>
        </p:blipFill>
        <p:spPr>
          <a:xfrm>
            <a:off x="8737446" y="2567020"/>
            <a:ext cx="2801436" cy="861980"/>
          </a:xfrm>
          <a:prstGeom prst="rect">
            <a:avLst/>
          </a:prstGeom>
        </p:spPr>
      </p:pic>
      <p:pic>
        <p:nvPicPr>
          <p:cNvPr id="29" name="Imagen 28">
            <a:extLst>
              <a:ext uri="{FF2B5EF4-FFF2-40B4-BE49-F238E27FC236}">
                <a16:creationId xmlns:a16="http://schemas.microsoft.com/office/drawing/2014/main" id="{A6407B0B-6AB2-4E00-9A39-4222BE49BC90}"/>
              </a:ext>
            </a:extLst>
          </p:cNvPr>
          <p:cNvPicPr>
            <a:picLocks noChangeAspect="1"/>
          </p:cNvPicPr>
          <p:nvPr userDrawn="1"/>
        </p:nvPicPr>
        <p:blipFill>
          <a:blip r:embed="rId7"/>
          <a:stretch>
            <a:fillRect/>
          </a:stretch>
        </p:blipFill>
        <p:spPr>
          <a:xfrm>
            <a:off x="794854" y="1381235"/>
            <a:ext cx="2508794" cy="1254397"/>
          </a:xfrm>
          <a:prstGeom prst="rect">
            <a:avLst/>
          </a:prstGeom>
        </p:spPr>
      </p:pic>
      <p:pic>
        <p:nvPicPr>
          <p:cNvPr id="31" name="Imagen 30">
            <a:extLst>
              <a:ext uri="{FF2B5EF4-FFF2-40B4-BE49-F238E27FC236}">
                <a16:creationId xmlns:a16="http://schemas.microsoft.com/office/drawing/2014/main" id="{C94DB5F8-B2BA-4BD7-B58D-7CB2A9C9CF1D}"/>
              </a:ext>
            </a:extLst>
          </p:cNvPr>
          <p:cNvPicPr>
            <a:picLocks noChangeAspect="1"/>
          </p:cNvPicPr>
          <p:nvPr userDrawn="1"/>
        </p:nvPicPr>
        <p:blipFill>
          <a:blip r:embed="rId8"/>
          <a:stretch>
            <a:fillRect/>
          </a:stretch>
        </p:blipFill>
        <p:spPr>
          <a:xfrm>
            <a:off x="989844" y="5106959"/>
            <a:ext cx="2327347" cy="861980"/>
          </a:xfrm>
          <a:prstGeom prst="rect">
            <a:avLst/>
          </a:prstGeom>
        </p:spPr>
      </p:pic>
      <p:pic>
        <p:nvPicPr>
          <p:cNvPr id="32" name="Imagen 31">
            <a:extLst>
              <a:ext uri="{FF2B5EF4-FFF2-40B4-BE49-F238E27FC236}">
                <a16:creationId xmlns:a16="http://schemas.microsoft.com/office/drawing/2014/main" id="{47593DAD-460E-4D24-BD34-0EB9DAF4C78C}"/>
              </a:ext>
            </a:extLst>
          </p:cNvPr>
          <p:cNvPicPr>
            <a:picLocks noChangeAspect="1"/>
          </p:cNvPicPr>
          <p:nvPr userDrawn="1"/>
        </p:nvPicPr>
        <p:blipFill>
          <a:blip r:embed="rId9"/>
          <a:stretch>
            <a:fillRect/>
          </a:stretch>
        </p:blipFill>
        <p:spPr>
          <a:xfrm>
            <a:off x="893033" y="2976976"/>
            <a:ext cx="2391743" cy="824551"/>
          </a:xfrm>
          <a:prstGeom prst="rect">
            <a:avLst/>
          </a:prstGeom>
        </p:spPr>
      </p:pic>
      <p:pic>
        <p:nvPicPr>
          <p:cNvPr id="33" name="Imagen 32">
            <a:extLst>
              <a:ext uri="{FF2B5EF4-FFF2-40B4-BE49-F238E27FC236}">
                <a16:creationId xmlns:a16="http://schemas.microsoft.com/office/drawing/2014/main" id="{13444165-BAE5-4873-BF7F-7492191AA9F3}"/>
              </a:ext>
            </a:extLst>
          </p:cNvPr>
          <p:cNvPicPr>
            <a:picLocks noChangeAspect="1"/>
          </p:cNvPicPr>
          <p:nvPr userDrawn="1"/>
        </p:nvPicPr>
        <p:blipFill>
          <a:blip r:embed="rId18"/>
          <a:stretch>
            <a:fillRect/>
          </a:stretch>
        </p:blipFill>
        <p:spPr>
          <a:xfrm>
            <a:off x="5022998" y="5313055"/>
            <a:ext cx="2647327" cy="601665"/>
          </a:xfrm>
          <a:prstGeom prst="rect">
            <a:avLst/>
          </a:prstGeom>
        </p:spPr>
      </p:pic>
      <p:pic>
        <p:nvPicPr>
          <p:cNvPr id="34" name="Imagen 33">
            <a:extLst>
              <a:ext uri="{FF2B5EF4-FFF2-40B4-BE49-F238E27FC236}">
                <a16:creationId xmlns:a16="http://schemas.microsoft.com/office/drawing/2014/main" id="{F72876E5-7925-4FD2-9DA0-8FCB7123AE45}"/>
              </a:ext>
            </a:extLst>
          </p:cNvPr>
          <p:cNvPicPr>
            <a:picLocks noChangeAspect="1"/>
          </p:cNvPicPr>
          <p:nvPr userDrawn="1"/>
        </p:nvPicPr>
        <p:blipFill>
          <a:blip r:embed="rId19"/>
          <a:stretch>
            <a:fillRect/>
          </a:stretch>
        </p:blipFill>
        <p:spPr>
          <a:xfrm>
            <a:off x="8988718" y="3685844"/>
            <a:ext cx="2384149" cy="982827"/>
          </a:xfrm>
          <a:prstGeom prst="rect">
            <a:avLst/>
          </a:prstGeom>
        </p:spPr>
      </p:pic>
    </p:spTree>
    <p:extLst>
      <p:ext uri="{BB962C8B-B14F-4D97-AF65-F5344CB8AC3E}">
        <p14:creationId xmlns:p14="http://schemas.microsoft.com/office/powerpoint/2010/main" val="144813628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974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088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55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467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82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353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07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190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97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4227965099"/>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6145"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1221365"/>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6146"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479457516"/>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6147"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95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87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3069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136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0807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7056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949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602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196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4341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7169"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7170"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7171"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71084823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7553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2827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69958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3298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03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3718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4710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0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368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435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31995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1642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43444A"/>
                </a:solidFill>
                <a:latin typeface="Quicksand" pitchFamily="2" charset="0"/>
                <a:cs typeface="Segoe UI" panose="020B0502040204020203" pitchFamily="34" charset="0"/>
              </a:defRPr>
            </a:lvl1pPr>
            <a:lvl2pPr marL="255588" indent="0">
              <a:buFont typeface="Wingdings" panose="05000000000000000000" pitchFamily="2" charset="2"/>
              <a:buNone/>
              <a:defRPr sz="2000" b="0">
                <a:solidFill>
                  <a:srgbClr val="43444A"/>
                </a:solidFill>
                <a:latin typeface="Quicksand" pitchFamily="2" charset="0"/>
              </a:defRPr>
            </a:lvl2pPr>
            <a:lvl3pPr marL="450850" indent="0">
              <a:buFont typeface="Wingdings" panose="05000000000000000000" pitchFamily="2" charset="2"/>
              <a:buNone/>
              <a:tabLst/>
              <a:defRPr sz="1600" b="0">
                <a:solidFill>
                  <a:srgbClr val="43444A"/>
                </a:solidFill>
                <a:latin typeface="Quicksand" pitchFamily="2" charset="0"/>
              </a:defRPr>
            </a:lvl3pPr>
            <a:lvl4pPr marL="652462" indent="0">
              <a:buFont typeface="Wingdings" panose="05000000000000000000" pitchFamily="2" charset="2"/>
              <a:buNone/>
              <a:defRPr sz="1400" b="0">
                <a:solidFill>
                  <a:srgbClr val="43444A"/>
                </a:solidFill>
                <a:latin typeface="Quicksand" pitchFamily="2" charset="0"/>
              </a:defRPr>
            </a:lvl4pPr>
            <a:lvl5pPr marL="854075" indent="0">
              <a:buFont typeface="Wingdings" panose="05000000000000000000" pitchFamily="2" charset="2"/>
              <a:buNone/>
              <a:tabLst/>
              <a:defRPr sz="14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6.emf"/><Relationship Id="rId47" Type="http://schemas.openxmlformats.org/officeDocument/2006/relationships/oleObject" Target="../embeddings/oleObject3.bin"/><Relationship Id="rId50"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45" Type="http://schemas.openxmlformats.org/officeDocument/2006/relationships/oleObject" Target="../embeddings/oleObject2.bin"/><Relationship Id="rId53" Type="http://schemas.openxmlformats.org/officeDocument/2006/relationships/oleObject" Target="../embeddings/oleObject6.bin"/><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52" Type="http://schemas.openxmlformats.org/officeDocument/2006/relationships/image" Target="../media/image5.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48" Type="http://schemas.openxmlformats.org/officeDocument/2006/relationships/image" Target="../media/image3.emf"/><Relationship Id="rId8" Type="http://schemas.openxmlformats.org/officeDocument/2006/relationships/slideLayout" Target="../slideLayouts/slideLayout8.xml"/><Relationship Id="rId51" Type="http://schemas.openxmlformats.org/officeDocument/2006/relationships/oleObject" Target="../embeddings/oleObject5.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emf"/><Relationship Id="rId20" Type="http://schemas.openxmlformats.org/officeDocument/2006/relationships/slideLayout" Target="../slideLayouts/slideLayout20.xml"/><Relationship Id="rId41"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4.bin"/></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image" Target="../media/image6.emf"/><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extLst>
              <p:ext uri="{D42A27DB-BD31-4B8C-83A1-F6EECF244321}">
                <p14:modId xmlns:p14="http://schemas.microsoft.com/office/powerpoint/2010/main" val="4026270926"/>
              </p:ext>
            </p:extLst>
          </p:nvPr>
        </p:nvGraphicFramePr>
        <p:xfrm>
          <a:off x="132042" y="-1008479"/>
          <a:ext cx="904315" cy="849245"/>
        </p:xfrm>
        <a:graphic>
          <a:graphicData uri="http://schemas.openxmlformats.org/presentationml/2006/ole">
            <mc:AlternateContent xmlns:mc="http://schemas.openxmlformats.org/markup-compatibility/2006">
              <mc:Choice xmlns:v="urn:schemas-microsoft-com:vml" Requires="v">
                <p:oleObj spid="_x0000_s1025" name="CorelDRAW" r:id="rId43" imgW="1486020" imgH="1396161" progId="CorelDraw.Graphic.21">
                  <p:embed/>
                </p:oleObj>
              </mc:Choice>
              <mc:Fallback>
                <p:oleObj name="CorelDRAW" r:id="rId43" imgW="1486020" imgH="1396161" progId="CorelDraw.Graphic.21">
                  <p:embed/>
                  <p:pic>
                    <p:nvPicPr>
                      <p:cNvPr id="6" name="Objeto 5">
                        <a:extLst>
                          <a:ext uri="{FF2B5EF4-FFF2-40B4-BE49-F238E27FC236}">
                            <a16:creationId xmlns:a16="http://schemas.microsoft.com/office/drawing/2014/main" id="{E20DAFC8-6D08-4AE7-97A9-CBB2DC0023E0}"/>
                          </a:ext>
                        </a:extLst>
                      </p:cNvPr>
                      <p:cNvPicPr/>
                      <p:nvPr/>
                    </p:nvPicPr>
                    <p:blipFill>
                      <a:blip r:embed="rId44"/>
                      <a:stretch>
                        <a:fillRect/>
                      </a:stretch>
                    </p:blipFill>
                    <p:spPr>
                      <a:xfrm>
                        <a:off x="132042" y="-1008479"/>
                        <a:ext cx="904315" cy="84924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extLst>
              <p:ext uri="{D42A27DB-BD31-4B8C-83A1-F6EECF244321}">
                <p14:modId xmlns:p14="http://schemas.microsoft.com/office/powerpoint/2010/main" val="2437556444"/>
              </p:ext>
            </p:extLst>
          </p:nvPr>
        </p:nvGraphicFramePr>
        <p:xfrm>
          <a:off x="1170432" y="-971417"/>
          <a:ext cx="904316" cy="849246"/>
        </p:xfrm>
        <a:graphic>
          <a:graphicData uri="http://schemas.openxmlformats.org/presentationml/2006/ole">
            <mc:AlternateContent xmlns:mc="http://schemas.openxmlformats.org/markup-compatibility/2006">
              <mc:Choice xmlns:v="urn:schemas-microsoft-com:vml" Requires="v">
                <p:oleObj spid="_x0000_s1026" name="CorelDRAW" r:id="rId45" imgW="1486020" imgH="1396161" progId="CorelDraw.Graphic.21">
                  <p:embed/>
                </p:oleObj>
              </mc:Choice>
              <mc:Fallback>
                <p:oleObj name="CorelDRAW" r:id="rId45" imgW="1486020" imgH="1396161" progId="CorelDraw.Graphic.21">
                  <p:embed/>
                  <p:pic>
                    <p:nvPicPr>
                      <p:cNvPr id="8" name="Objeto 7">
                        <a:extLst>
                          <a:ext uri="{FF2B5EF4-FFF2-40B4-BE49-F238E27FC236}">
                            <a16:creationId xmlns:a16="http://schemas.microsoft.com/office/drawing/2014/main" id="{E5207489-D2B9-4157-BF70-0D00443C86CA}"/>
                          </a:ext>
                        </a:extLst>
                      </p:cNvPr>
                      <p:cNvPicPr/>
                      <p:nvPr/>
                    </p:nvPicPr>
                    <p:blipFill>
                      <a:blip r:embed="rId46"/>
                      <a:stretch>
                        <a:fillRect/>
                      </a:stretch>
                    </p:blipFill>
                    <p:spPr>
                      <a:xfrm>
                        <a:off x="1170432" y="-971417"/>
                        <a:ext cx="904316" cy="849246"/>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extLst>
              <p:ext uri="{D42A27DB-BD31-4B8C-83A1-F6EECF244321}">
                <p14:modId xmlns:p14="http://schemas.microsoft.com/office/powerpoint/2010/main" val="3863324521"/>
              </p:ext>
            </p:extLst>
          </p:nvPr>
        </p:nvGraphicFramePr>
        <p:xfrm>
          <a:off x="2401889" y="-709005"/>
          <a:ext cx="3055484" cy="408482"/>
        </p:xfrm>
        <a:graphic>
          <a:graphicData uri="http://schemas.openxmlformats.org/presentationml/2006/ole">
            <mc:AlternateContent xmlns:mc="http://schemas.openxmlformats.org/markup-compatibility/2006">
              <mc:Choice xmlns:v="urn:schemas-microsoft-com:vml" Requires="v">
                <p:oleObj spid="_x0000_s1027" name="CorelDRAW" r:id="rId47" imgW="10437565" imgH="1396161" progId="CorelDraw.Graphic.21">
                  <p:embed/>
                </p:oleObj>
              </mc:Choice>
              <mc:Fallback>
                <p:oleObj name="CorelDRAW" r:id="rId47"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48"/>
                      <a:stretch>
                        <a:fillRect/>
                      </a:stretch>
                    </p:blipFill>
                    <p:spPr>
                      <a:xfrm>
                        <a:off x="2401889" y="-709005"/>
                        <a:ext cx="3055484" cy="408482"/>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extLst>
              <p:ext uri="{D42A27DB-BD31-4B8C-83A1-F6EECF244321}">
                <p14:modId xmlns:p14="http://schemas.microsoft.com/office/powerpoint/2010/main" val="1786728896"/>
              </p:ext>
            </p:extLst>
          </p:nvPr>
        </p:nvGraphicFramePr>
        <p:xfrm>
          <a:off x="5750527" y="-709009"/>
          <a:ext cx="3055484" cy="429449"/>
        </p:xfrm>
        <a:graphic>
          <a:graphicData uri="http://schemas.openxmlformats.org/presentationml/2006/ole">
            <mc:AlternateContent xmlns:mc="http://schemas.openxmlformats.org/markup-compatibility/2006">
              <mc:Choice xmlns:v="urn:schemas-microsoft-com:vml" Requires="v">
                <p:oleObj spid="_x0000_s1028" name="CorelDRAW" r:id="rId49" imgW="9928182" imgH="1396161" progId="CorelDraw.Graphic.21">
                  <p:embed/>
                </p:oleObj>
              </mc:Choice>
              <mc:Fallback>
                <p:oleObj name="CorelDRAW" r:id="rId49"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50"/>
                      <a:stretch>
                        <a:fillRect/>
                      </a:stretch>
                    </p:blipFill>
                    <p:spPr>
                      <a:xfrm>
                        <a:off x="5750527" y="-709009"/>
                        <a:ext cx="3055484" cy="429449"/>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extLst>
              <p:ext uri="{D42A27DB-BD31-4B8C-83A1-F6EECF244321}">
                <p14:modId xmlns:p14="http://schemas.microsoft.com/office/powerpoint/2010/main" val="116172947"/>
              </p:ext>
            </p:extLst>
          </p:nvPr>
        </p:nvGraphicFramePr>
        <p:xfrm>
          <a:off x="8960757" y="-878500"/>
          <a:ext cx="765908" cy="719266"/>
        </p:xfrm>
        <a:graphic>
          <a:graphicData uri="http://schemas.openxmlformats.org/presentationml/2006/ole">
            <mc:AlternateContent xmlns:mc="http://schemas.openxmlformats.org/markup-compatibility/2006">
              <mc:Choice xmlns:v="urn:schemas-microsoft-com:vml" Requires="v">
                <p:oleObj spid="_x0000_s1029" name="CorelDRAW" r:id="rId51" imgW="1486020" imgH="1396161" progId="CorelDraw.Graphic.21">
                  <p:embed/>
                </p:oleObj>
              </mc:Choice>
              <mc:Fallback>
                <p:oleObj name="CorelDRAW" r:id="rId51" imgW="1486020" imgH="1396161" progId="CorelDraw.Graphic.21">
                  <p:embed/>
                  <p:pic>
                    <p:nvPicPr>
                      <p:cNvPr id="54" name="Objeto 53">
                        <a:extLst>
                          <a:ext uri="{FF2B5EF4-FFF2-40B4-BE49-F238E27FC236}">
                            <a16:creationId xmlns:a16="http://schemas.microsoft.com/office/drawing/2014/main" id="{A9762D08-89D9-4C40-B82F-3649199BCFE3}"/>
                          </a:ext>
                        </a:extLst>
                      </p:cNvPr>
                      <p:cNvPicPr/>
                      <p:nvPr/>
                    </p:nvPicPr>
                    <p:blipFill>
                      <a:blip r:embed="rId52"/>
                      <a:stretch>
                        <a:fillRect/>
                      </a:stretch>
                    </p:blipFill>
                    <p:spPr>
                      <a:xfrm>
                        <a:off x="8960757" y="-878500"/>
                        <a:ext cx="765908" cy="719266"/>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extLst>
              <p:ext uri="{D42A27DB-BD31-4B8C-83A1-F6EECF244321}">
                <p14:modId xmlns:p14="http://schemas.microsoft.com/office/powerpoint/2010/main" val="1081401798"/>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30" name="CorelDRAW" r:id="rId53" imgW="9928182" imgH="1396161" progId="CorelDraw.Graphic.21">
                  <p:embed/>
                </p:oleObj>
              </mc:Choice>
              <mc:Fallback>
                <p:oleObj name="CorelDRAW" r:id="rId53"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50"/>
                      <a:stretch>
                        <a:fillRect/>
                      </a:stretch>
                    </p:blipFill>
                    <p:spPr>
                      <a:xfrm>
                        <a:off x="296673" y="6278919"/>
                        <a:ext cx="2463538" cy="346251"/>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610" r:id="rId2"/>
    <p:sldLayoutId id="2147484905" r:id="rId3"/>
    <p:sldLayoutId id="2147484904" r:id="rId4"/>
    <p:sldLayoutId id="2147484577" r:id="rId5"/>
    <p:sldLayoutId id="2147484906" r:id="rId6"/>
    <p:sldLayoutId id="2147484671" r:id="rId7"/>
    <p:sldLayoutId id="2147484710" r:id="rId8"/>
    <p:sldLayoutId id="2147484850" r:id="rId9"/>
    <p:sldLayoutId id="2147484849" r:id="rId10"/>
    <p:sldLayoutId id="2147484907" r:id="rId11"/>
    <p:sldLayoutId id="2147484840" r:id="rId12"/>
    <p:sldLayoutId id="2147484868" r:id="rId13"/>
    <p:sldLayoutId id="2147484867" r:id="rId14"/>
    <p:sldLayoutId id="2147484865" r:id="rId15"/>
    <p:sldLayoutId id="2147484864" r:id="rId16"/>
    <p:sldLayoutId id="2147484841" r:id="rId17"/>
    <p:sldLayoutId id="2147484842" r:id="rId18"/>
    <p:sldLayoutId id="2147484240" r:id="rId19"/>
    <p:sldLayoutId id="2147484844" r:id="rId20"/>
    <p:sldLayoutId id="2147484845" r:id="rId21"/>
    <p:sldLayoutId id="2147484846" r:id="rId22"/>
    <p:sldLayoutId id="2147484847" r:id="rId23"/>
    <p:sldLayoutId id="2147484474" r:id="rId24"/>
    <p:sldLayoutId id="2147484603" r:id="rId25"/>
    <p:sldLayoutId id="2147484751" r:id="rId26"/>
    <p:sldLayoutId id="2147484783" r:id="rId27"/>
    <p:sldLayoutId id="2147484784" r:id="rId28"/>
    <p:sldLayoutId id="2147484785" r:id="rId29"/>
    <p:sldLayoutId id="2147484786" r:id="rId30"/>
    <p:sldLayoutId id="2147484787" r:id="rId31"/>
    <p:sldLayoutId id="2147484673" r:id="rId32"/>
    <p:sldLayoutId id="2147484299" r:id="rId33"/>
    <p:sldLayoutId id="2147484263" r:id="rId34"/>
    <p:sldLayoutId id="2147484866" r:id="rId35"/>
    <p:sldLayoutId id="2147484869" r:id="rId36"/>
    <p:sldLayoutId id="2147484870" r:id="rId37"/>
    <p:sldLayoutId id="2147484908" r:id="rId38"/>
    <p:sldLayoutId id="2147484909"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6181785"/>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60.webp"/><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61.webp"/></Relationships>
</file>

<file path=ppt/slides/_rels/slide12.xml.rels><?xml version="1.0" encoding="UTF-8" standalone="yes"?>
<Relationships xmlns="http://schemas.openxmlformats.org/package/2006/relationships"><Relationship Id="rId2" Type="http://schemas.openxmlformats.org/officeDocument/2006/relationships/image" Target="../media/image62.webp"/><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63.jfif"/><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hyperlink" Target="https://www-03.ibm.com/press/es/es/pressrelease/54587.wss" TargetMode="External"/><Relationship Id="rId5" Type="http://schemas.openxmlformats.org/officeDocument/2006/relationships/image" Target="../media/image71.jpeg"/><Relationship Id="rId4" Type="http://schemas.openxmlformats.org/officeDocument/2006/relationships/image" Target="../media/image70.jpe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hyperlink" Target="https://cybermap.kaspersky.com/" TargetMode="Externa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hyperlink" Target="https://mitre-attack.github.io/attack-navigator/enterprise/" TargetMode="External"/><Relationship Id="rId2" Type="http://schemas.openxmlformats.org/officeDocument/2006/relationships/image" Target="../media/image73.jpe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6.xml"/><Relationship Id="rId1" Type="http://schemas.openxmlformats.org/officeDocument/2006/relationships/video" Target="https://www.youtube.com/embed/jZOywn1qArI?feature=oembed" TargetMode="External"/><Relationship Id="rId4" Type="http://schemas.openxmlformats.org/officeDocument/2006/relationships/hyperlink" Target="https://www.wsj.com/articles/fraudsters-use-ai-to-mimic-ceos-voice-in-unusual-cybercrime-case-11567157402"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gif"/><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fif"/><Relationship Id="rId1" Type="http://schemas.openxmlformats.org/officeDocument/2006/relationships/slideLayout" Target="../slideLayouts/slideLayout39.xml"/><Relationship Id="rId5" Type="http://schemas.openxmlformats.org/officeDocument/2006/relationships/image" Target="../media/image46.jfif"/><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jfif"/><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jfif"/><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50.png"/><Relationship Id="rId11" Type="http://schemas.openxmlformats.org/officeDocument/2006/relationships/image" Target="../media/image55.jfif"/><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jf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threatmap.checkpoint.com/"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p:txBody>
          <a:bodyPr/>
          <a:lstStyle/>
          <a:p>
            <a:r>
              <a:rPr lang="es-ES" dirty="0"/>
              <a:t>Madrid – Spain</a:t>
            </a:r>
            <a:br>
              <a:rPr lang="es-ES" dirty="0"/>
            </a:br>
            <a:r>
              <a:rPr lang="es-ES" dirty="0"/>
              <a:t>13 </a:t>
            </a:r>
            <a:r>
              <a:rPr lang="es-ES" dirty="0" err="1"/>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382CB2F4-0FA2-484E-9DB3-C653D8DA39D5}"/>
              </a:ext>
            </a:extLst>
          </p:cNvPr>
          <p:cNvSpPr>
            <a:spLocks noGrp="1"/>
          </p:cNvSpPr>
          <p:nvPr>
            <p:ph type="body" sz="half" idx="2"/>
          </p:nvPr>
        </p:nvSpPr>
        <p:spPr>
          <a:xfrm>
            <a:off x="665161" y="2104611"/>
            <a:ext cx="7404652" cy="2648778"/>
          </a:xfrm>
        </p:spPr>
        <p:txBody>
          <a:bodyPr>
            <a:normAutofit/>
          </a:bodyPr>
          <a:lstStyle/>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5" name="Título 1">
            <a:extLst>
              <a:ext uri="{FF2B5EF4-FFF2-40B4-BE49-F238E27FC236}">
                <a16:creationId xmlns:a16="http://schemas.microsoft.com/office/drawing/2014/main" id="{30AEA9D5-EF54-4C2E-949D-617F1469BC68}"/>
              </a:ext>
            </a:extLst>
          </p:cNvPr>
          <p:cNvSpPr txBox="1">
            <a:spLocks/>
          </p:cNvSpPr>
          <p:nvPr/>
        </p:nvSpPr>
        <p:spPr>
          <a:xfrm>
            <a:off x="421867" y="781571"/>
            <a:ext cx="5778908" cy="645830"/>
          </a:xfrm>
          <a:prstGeom prst="rect">
            <a:avLst/>
          </a:prstGeom>
        </p:spPr>
        <p:txBody>
          <a:bodyPr vert="horz" lIns="91440" tIns="45720" rIns="91440" bIns="45720" rtlCol="0" anchor="b">
            <a:normAutofit fontScale="77500" lnSpcReduction="20000"/>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effectLst>
                  <a:glow rad="38100">
                    <a:prstClr val="black">
                      <a:lumMod val="50000"/>
                      <a:lumOff val="50000"/>
                      <a:alpha val="20000"/>
                    </a:prstClr>
                  </a:glow>
                  <a:outerShdw blurRad="44450" dist="12700" dir="13860000" algn="tl" rotWithShape="0">
                    <a:srgbClr val="000000">
                      <a:alpha val="20000"/>
                    </a:srgbClr>
                  </a:outerShdw>
                </a:effectLst>
              </a:rPr>
              <a:t>Tipos de </a:t>
            </a:r>
            <a:r>
              <a:rPr lang="es-ES">
                <a:effectLst>
                  <a:glow rad="38100">
                    <a:prstClr val="black">
                      <a:lumMod val="50000"/>
                      <a:lumOff val="50000"/>
                      <a:alpha val="20000"/>
                    </a:prstClr>
                  </a:glow>
                  <a:outerShdw blurRad="44450" dist="12700" dir="13860000" algn="tl" rotWithShape="0">
                    <a:srgbClr val="000000">
                      <a:alpha val="20000"/>
                    </a:srgbClr>
                  </a:outerShdw>
                </a:effectLst>
              </a:rPr>
              <a:t>aprendizaje de </a:t>
            </a:r>
            <a:r>
              <a:rPr lang="es-ES" dirty="0">
                <a:effectLst>
                  <a:glow rad="38100">
                    <a:prstClr val="black">
                      <a:lumMod val="50000"/>
                      <a:lumOff val="50000"/>
                      <a:alpha val="20000"/>
                    </a:prstClr>
                  </a:glow>
                  <a:outerShdw blurRad="44450" dist="12700" dir="13860000" algn="tl" rotWithShape="0">
                    <a:srgbClr val="000000">
                      <a:alpha val="20000"/>
                    </a:srgbClr>
                  </a:outerShdw>
                </a:effectLst>
              </a:rPr>
              <a:t>MACHINE LEARNING</a:t>
            </a:r>
          </a:p>
        </p:txBody>
      </p:sp>
      <p:sp>
        <p:nvSpPr>
          <p:cNvPr id="6" name="Título 1">
            <a:extLst>
              <a:ext uri="{FF2B5EF4-FFF2-40B4-BE49-F238E27FC236}">
                <a16:creationId xmlns:a16="http://schemas.microsoft.com/office/drawing/2014/main" id="{B75B0EFE-E2FE-4113-8E68-464D2504BF0D}"/>
              </a:ext>
            </a:extLst>
          </p:cNvPr>
          <p:cNvSpPr txBox="1">
            <a:spLocks/>
          </p:cNvSpPr>
          <p:nvPr/>
        </p:nvSpPr>
        <p:spPr>
          <a:xfrm>
            <a:off x="155642" y="2751404"/>
            <a:ext cx="7159558" cy="188959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Aprendizaje supervisado</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Aprendizaje no supervisado</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Aprendizaje por refuerzo</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Deep </a:t>
            </a:r>
            <a:r>
              <a:rPr lang="es-ES" sz="2000" dirty="0" err="1">
                <a:effectLst>
                  <a:glow rad="38100">
                    <a:prstClr val="black">
                      <a:lumMod val="50000"/>
                      <a:lumOff val="50000"/>
                      <a:alpha val="20000"/>
                    </a:prstClr>
                  </a:glow>
                  <a:outerShdw blurRad="44450" dist="12700" dir="13860000" algn="tl" rotWithShape="0">
                    <a:srgbClr val="000000">
                      <a:alpha val="20000"/>
                    </a:srgbClr>
                  </a:outerShdw>
                </a:effectLst>
              </a:rPr>
              <a:t>learning</a:t>
            </a: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 </a:t>
            </a:r>
          </a:p>
        </p:txBody>
      </p:sp>
      <p:sp>
        <p:nvSpPr>
          <p:cNvPr id="8" name="Título 1">
            <a:extLst>
              <a:ext uri="{FF2B5EF4-FFF2-40B4-BE49-F238E27FC236}">
                <a16:creationId xmlns:a16="http://schemas.microsoft.com/office/drawing/2014/main" id="{8F159E62-1D08-4AF9-BCF2-19AD9D3BF639}"/>
              </a:ext>
            </a:extLst>
          </p:cNvPr>
          <p:cNvSpPr txBox="1">
            <a:spLocks/>
          </p:cNvSpPr>
          <p:nvPr/>
        </p:nvSpPr>
        <p:spPr>
          <a:xfrm>
            <a:off x="9267196" y="135741"/>
            <a:ext cx="2857500" cy="360200"/>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Tx/>
              <a:buAutoNum type="arabicPeriod"/>
            </a:pPr>
            <a:r>
              <a:rPr lang="es-ES" sz="1800" b="1">
                <a:effectLst>
                  <a:glow rad="38100">
                    <a:prstClr val="black">
                      <a:lumMod val="50000"/>
                      <a:lumOff val="50000"/>
                      <a:alpha val="20000"/>
                    </a:prstClr>
                  </a:glow>
                  <a:outerShdw blurRad="44450" dist="12700" dir="13860000" algn="tl" rotWithShape="0">
                    <a:srgbClr val="000000">
                      <a:alpha val="20000"/>
                    </a:srgbClr>
                  </a:outerShdw>
                </a:effectLst>
              </a:rPr>
              <a:t>MACHINE LEARNING</a:t>
            </a:r>
            <a:endParaRPr lang="es-ES" sz="1800" b="1"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3" name="Picture 2">
            <a:extLst>
              <a:ext uri="{FF2B5EF4-FFF2-40B4-BE49-F238E27FC236}">
                <a16:creationId xmlns:a16="http://schemas.microsoft.com/office/drawing/2014/main" id="{DE3268BA-E9F2-449F-98A2-2E108526FE08}"/>
              </a:ext>
            </a:extLst>
          </p:cNvPr>
          <p:cNvPicPr>
            <a:picLocks noChangeAspect="1"/>
          </p:cNvPicPr>
          <p:nvPr/>
        </p:nvPicPr>
        <p:blipFill>
          <a:blip r:embed="rId3"/>
          <a:stretch>
            <a:fillRect/>
          </a:stretch>
        </p:blipFill>
        <p:spPr>
          <a:xfrm>
            <a:off x="5642044" y="1118681"/>
            <a:ext cx="6196518" cy="5046104"/>
          </a:xfrm>
          <a:prstGeom prst="rect">
            <a:avLst/>
          </a:prstGeom>
        </p:spPr>
      </p:pic>
    </p:spTree>
    <p:extLst>
      <p:ext uri="{BB962C8B-B14F-4D97-AF65-F5344CB8AC3E}">
        <p14:creationId xmlns:p14="http://schemas.microsoft.com/office/powerpoint/2010/main" val="940855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382CB2F4-0FA2-484E-9DB3-C653D8DA39D5}"/>
              </a:ext>
            </a:extLst>
          </p:cNvPr>
          <p:cNvSpPr>
            <a:spLocks noGrp="1"/>
          </p:cNvSpPr>
          <p:nvPr>
            <p:ph type="body" sz="half" idx="2"/>
          </p:nvPr>
        </p:nvSpPr>
        <p:spPr>
          <a:xfrm>
            <a:off x="665161" y="2104611"/>
            <a:ext cx="7404652" cy="2648778"/>
          </a:xfrm>
        </p:spPr>
        <p:txBody>
          <a:bodyPr>
            <a:normAutofit/>
          </a:bodyPr>
          <a:lstStyle/>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5" name="Título 1">
            <a:extLst>
              <a:ext uri="{FF2B5EF4-FFF2-40B4-BE49-F238E27FC236}">
                <a16:creationId xmlns:a16="http://schemas.microsoft.com/office/drawing/2014/main" id="{30AEA9D5-EF54-4C2E-949D-617F1469BC68}"/>
              </a:ext>
            </a:extLst>
          </p:cNvPr>
          <p:cNvSpPr txBox="1">
            <a:spLocks/>
          </p:cNvSpPr>
          <p:nvPr/>
        </p:nvSpPr>
        <p:spPr>
          <a:xfrm>
            <a:off x="610149" y="471722"/>
            <a:ext cx="9688514" cy="64583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effectLst>
                  <a:glow rad="38100">
                    <a:prstClr val="black">
                      <a:lumMod val="50000"/>
                      <a:lumOff val="50000"/>
                      <a:alpha val="20000"/>
                    </a:prstClr>
                  </a:glow>
                  <a:outerShdw blurRad="44450" dist="12700" dir="13860000" algn="tl" rotWithShape="0">
                    <a:srgbClr val="000000">
                      <a:alpha val="20000"/>
                    </a:srgbClr>
                  </a:outerShdw>
                </a:effectLst>
              </a:rPr>
              <a:t>TIPOS DE ERRORES y detalles a tener en cuenta</a:t>
            </a:r>
          </a:p>
        </p:txBody>
      </p:sp>
      <p:sp>
        <p:nvSpPr>
          <p:cNvPr id="6" name="Título 1">
            <a:extLst>
              <a:ext uri="{FF2B5EF4-FFF2-40B4-BE49-F238E27FC236}">
                <a16:creationId xmlns:a16="http://schemas.microsoft.com/office/drawing/2014/main" id="{B75B0EFE-E2FE-4113-8E68-464D2504BF0D}"/>
              </a:ext>
            </a:extLst>
          </p:cNvPr>
          <p:cNvSpPr txBox="1">
            <a:spLocks/>
          </p:cNvSpPr>
          <p:nvPr/>
        </p:nvSpPr>
        <p:spPr>
          <a:xfrm>
            <a:off x="745412" y="4233580"/>
            <a:ext cx="4921658" cy="149599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EXACTITUD = PRECISION</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PRECISION = ACCURACY</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SENSIBILIDAD = RECALL</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ESTIMAR PRECISION = F1 SCORE</a:t>
            </a:r>
          </a:p>
        </p:txBody>
      </p:sp>
      <p:sp>
        <p:nvSpPr>
          <p:cNvPr id="8" name="Título 1">
            <a:extLst>
              <a:ext uri="{FF2B5EF4-FFF2-40B4-BE49-F238E27FC236}">
                <a16:creationId xmlns:a16="http://schemas.microsoft.com/office/drawing/2014/main" id="{B872C9E7-8F64-4967-B41E-8F93F24FEB30}"/>
              </a:ext>
            </a:extLst>
          </p:cNvPr>
          <p:cNvSpPr txBox="1">
            <a:spLocks/>
          </p:cNvSpPr>
          <p:nvPr/>
        </p:nvSpPr>
        <p:spPr>
          <a:xfrm>
            <a:off x="9267196" y="135741"/>
            <a:ext cx="2857500" cy="360200"/>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Tx/>
              <a:buAutoNum type="arabicPeriod"/>
            </a:pPr>
            <a:r>
              <a:rPr lang="es-ES" sz="1800" b="1">
                <a:effectLst>
                  <a:glow rad="38100">
                    <a:prstClr val="black">
                      <a:lumMod val="50000"/>
                      <a:lumOff val="50000"/>
                      <a:alpha val="20000"/>
                    </a:prstClr>
                  </a:glow>
                  <a:outerShdw blurRad="44450" dist="12700" dir="13860000" algn="tl" rotWithShape="0">
                    <a:srgbClr val="000000">
                      <a:alpha val="20000"/>
                    </a:srgbClr>
                  </a:outerShdw>
                </a:effectLst>
              </a:rPr>
              <a:t>MACHINE LEARNING</a:t>
            </a:r>
            <a:endParaRPr lang="es-ES" sz="1800" b="1"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10" name="Picture 9" descr="A screen shot of a person&#10;&#10;Description automatically generated">
            <a:extLst>
              <a:ext uri="{FF2B5EF4-FFF2-40B4-BE49-F238E27FC236}">
                <a16:creationId xmlns:a16="http://schemas.microsoft.com/office/drawing/2014/main" id="{99460B12-AA7D-455D-A29C-EEFCECF19DE8}"/>
              </a:ext>
            </a:extLst>
          </p:cNvPr>
          <p:cNvPicPr>
            <a:picLocks noChangeAspect="1"/>
          </p:cNvPicPr>
          <p:nvPr/>
        </p:nvPicPr>
        <p:blipFill>
          <a:blip r:embed="rId3"/>
          <a:stretch>
            <a:fillRect/>
          </a:stretch>
        </p:blipFill>
        <p:spPr>
          <a:xfrm>
            <a:off x="5599388" y="3305176"/>
            <a:ext cx="6143073" cy="3417084"/>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FE2F0B9-102D-4B74-9E04-52CEBB5BAC90}"/>
              </a:ext>
            </a:extLst>
          </p:cNvPr>
          <p:cNvPicPr>
            <a:picLocks noChangeAspect="1"/>
          </p:cNvPicPr>
          <p:nvPr/>
        </p:nvPicPr>
        <p:blipFill>
          <a:blip r:embed="rId4"/>
          <a:stretch>
            <a:fillRect/>
          </a:stretch>
        </p:blipFill>
        <p:spPr>
          <a:xfrm>
            <a:off x="610149" y="1755405"/>
            <a:ext cx="8128000" cy="1676400"/>
          </a:xfrm>
          <a:prstGeom prst="rect">
            <a:avLst/>
          </a:prstGeom>
        </p:spPr>
      </p:pic>
      <p:sp>
        <p:nvSpPr>
          <p:cNvPr id="14" name="Rectangle 13">
            <a:extLst>
              <a:ext uri="{FF2B5EF4-FFF2-40B4-BE49-F238E27FC236}">
                <a16:creationId xmlns:a16="http://schemas.microsoft.com/office/drawing/2014/main" id="{320C0344-88C2-4845-B078-ECBD096D3EA4}"/>
              </a:ext>
            </a:extLst>
          </p:cNvPr>
          <p:cNvSpPr/>
          <p:nvPr/>
        </p:nvSpPr>
        <p:spPr>
          <a:xfrm>
            <a:off x="665161" y="1369981"/>
            <a:ext cx="2541080" cy="400110"/>
          </a:xfrm>
          <a:prstGeom prst="rect">
            <a:avLst/>
          </a:prstGeom>
        </p:spPr>
        <p:txBody>
          <a:bodyPr wrap="none">
            <a:spAutoFit/>
          </a:bodyPr>
          <a:lstStyle/>
          <a:p>
            <a:r>
              <a:rPr lang="es-ES" sz="2000" dirty="0">
                <a:effectLst>
                  <a:glow rad="38100">
                    <a:prstClr val="black">
                      <a:lumMod val="50000"/>
                      <a:lumOff val="50000"/>
                      <a:alpha val="20000"/>
                    </a:prstClr>
                  </a:glow>
                  <a:outerShdw blurRad="44450" dist="12700" dir="13860000" algn="tl" rotWithShape="0">
                    <a:srgbClr val="000000">
                      <a:alpha val="20000"/>
                    </a:srgbClr>
                  </a:outerShdw>
                </a:effectLst>
                <a:latin typeface="Segoe UI Semibold (Headings)"/>
              </a:rPr>
              <a:t>Matriz de Confusión</a:t>
            </a:r>
          </a:p>
        </p:txBody>
      </p:sp>
    </p:spTree>
    <p:extLst>
      <p:ext uri="{BB962C8B-B14F-4D97-AF65-F5344CB8AC3E}">
        <p14:creationId xmlns:p14="http://schemas.microsoft.com/office/powerpoint/2010/main" val="3324990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382CB2F4-0FA2-484E-9DB3-C653D8DA39D5}"/>
              </a:ext>
            </a:extLst>
          </p:cNvPr>
          <p:cNvSpPr>
            <a:spLocks noGrp="1"/>
          </p:cNvSpPr>
          <p:nvPr>
            <p:ph type="body" sz="half" idx="2"/>
          </p:nvPr>
        </p:nvSpPr>
        <p:spPr>
          <a:xfrm>
            <a:off x="665161" y="2104611"/>
            <a:ext cx="7404652" cy="2648778"/>
          </a:xfrm>
        </p:spPr>
        <p:txBody>
          <a:bodyPr>
            <a:normAutofit/>
          </a:bodyPr>
          <a:lstStyle/>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5" name="Título 1">
            <a:extLst>
              <a:ext uri="{FF2B5EF4-FFF2-40B4-BE49-F238E27FC236}">
                <a16:creationId xmlns:a16="http://schemas.microsoft.com/office/drawing/2014/main" id="{30AEA9D5-EF54-4C2E-949D-617F1469BC68}"/>
              </a:ext>
            </a:extLst>
          </p:cNvPr>
          <p:cNvSpPr txBox="1">
            <a:spLocks/>
          </p:cNvSpPr>
          <p:nvPr/>
        </p:nvSpPr>
        <p:spPr>
          <a:xfrm>
            <a:off x="421867" y="781571"/>
            <a:ext cx="6331358" cy="64583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effectLst>
                  <a:glow rad="38100">
                    <a:prstClr val="black">
                      <a:lumMod val="50000"/>
                      <a:lumOff val="50000"/>
                      <a:alpha val="20000"/>
                    </a:prstClr>
                  </a:glow>
                  <a:outerShdw blurRad="44450" dist="12700" dir="13860000" algn="tl" rotWithShape="0">
                    <a:srgbClr val="000000">
                      <a:alpha val="20000"/>
                    </a:srgbClr>
                  </a:outerShdw>
                </a:effectLst>
              </a:rPr>
              <a:t>Proceso de machine </a:t>
            </a:r>
            <a:r>
              <a:rPr lang="es-ES" dirty="0" err="1">
                <a:effectLst>
                  <a:glow rad="38100">
                    <a:prstClr val="black">
                      <a:lumMod val="50000"/>
                      <a:lumOff val="50000"/>
                      <a:alpha val="20000"/>
                    </a:prstClr>
                  </a:glow>
                  <a:outerShdw blurRad="44450" dist="12700" dir="13860000" algn="tl" rotWithShape="0">
                    <a:srgbClr val="000000">
                      <a:alpha val="20000"/>
                    </a:srgbClr>
                  </a:outerShdw>
                </a:effectLst>
              </a:rPr>
              <a:t>learning</a:t>
            </a: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6" name="Título 1">
            <a:extLst>
              <a:ext uri="{FF2B5EF4-FFF2-40B4-BE49-F238E27FC236}">
                <a16:creationId xmlns:a16="http://schemas.microsoft.com/office/drawing/2014/main" id="{B75B0EFE-E2FE-4113-8E68-464D2504BF0D}"/>
              </a:ext>
            </a:extLst>
          </p:cNvPr>
          <p:cNvSpPr txBox="1">
            <a:spLocks/>
          </p:cNvSpPr>
          <p:nvPr/>
        </p:nvSpPr>
        <p:spPr>
          <a:xfrm>
            <a:off x="139770" y="1719054"/>
            <a:ext cx="8455433" cy="2353089"/>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Comprensión del problema</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Comprensión de los datos (obtención vs exploración)</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Reprocesamiento</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Extracción de características</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Entrenamiento</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Evaluación</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Análisis de resultados</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Despliegue</a:t>
            </a:r>
          </a:p>
        </p:txBody>
      </p:sp>
      <p:sp>
        <p:nvSpPr>
          <p:cNvPr id="8" name="Título 1">
            <a:extLst>
              <a:ext uri="{FF2B5EF4-FFF2-40B4-BE49-F238E27FC236}">
                <a16:creationId xmlns:a16="http://schemas.microsoft.com/office/drawing/2014/main" id="{24999614-D537-42AB-941D-2BAA4D70E938}"/>
              </a:ext>
            </a:extLst>
          </p:cNvPr>
          <p:cNvSpPr txBox="1">
            <a:spLocks/>
          </p:cNvSpPr>
          <p:nvPr/>
        </p:nvSpPr>
        <p:spPr>
          <a:xfrm>
            <a:off x="9267196" y="135741"/>
            <a:ext cx="2857500" cy="360200"/>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Tx/>
              <a:buAutoNum type="arabicPeriod"/>
            </a:pPr>
            <a:r>
              <a:rPr lang="es-ES" sz="1800" b="1">
                <a:effectLst>
                  <a:glow rad="38100">
                    <a:prstClr val="black">
                      <a:lumMod val="50000"/>
                      <a:lumOff val="50000"/>
                      <a:alpha val="20000"/>
                    </a:prstClr>
                  </a:glow>
                  <a:outerShdw blurRad="44450" dist="12700" dir="13860000" algn="tl" rotWithShape="0">
                    <a:srgbClr val="000000">
                      <a:alpha val="20000"/>
                    </a:srgbClr>
                  </a:outerShdw>
                </a:effectLst>
              </a:rPr>
              <a:t>MACHINE LEARNING</a:t>
            </a:r>
            <a:endParaRPr lang="es-ES" sz="1800" b="1"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3" name="Picture 2" descr="A screenshot of a video game&#10;&#10;Description automatically generated">
            <a:extLst>
              <a:ext uri="{FF2B5EF4-FFF2-40B4-BE49-F238E27FC236}">
                <a16:creationId xmlns:a16="http://schemas.microsoft.com/office/drawing/2014/main" id="{2E047ED8-99DB-4184-ABCA-B62704453517}"/>
              </a:ext>
            </a:extLst>
          </p:cNvPr>
          <p:cNvPicPr>
            <a:picLocks noChangeAspect="1"/>
          </p:cNvPicPr>
          <p:nvPr/>
        </p:nvPicPr>
        <p:blipFill>
          <a:blip r:embed="rId2"/>
          <a:stretch>
            <a:fillRect/>
          </a:stretch>
        </p:blipFill>
        <p:spPr>
          <a:xfrm>
            <a:off x="4107040" y="2908571"/>
            <a:ext cx="7945190" cy="3783692"/>
          </a:xfrm>
          <a:prstGeom prst="rect">
            <a:avLst/>
          </a:prstGeom>
        </p:spPr>
      </p:pic>
    </p:spTree>
    <p:extLst>
      <p:ext uri="{BB962C8B-B14F-4D97-AF65-F5344CB8AC3E}">
        <p14:creationId xmlns:p14="http://schemas.microsoft.com/office/powerpoint/2010/main" val="1830809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0AEA9D5-EF54-4C2E-949D-617F1469BC68}"/>
              </a:ext>
            </a:extLst>
          </p:cNvPr>
          <p:cNvSpPr txBox="1">
            <a:spLocks/>
          </p:cNvSpPr>
          <p:nvPr/>
        </p:nvSpPr>
        <p:spPr>
          <a:xfrm>
            <a:off x="288517" y="315841"/>
            <a:ext cx="7647946" cy="64583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effectLst>
                  <a:glow rad="38100">
                    <a:prstClr val="black">
                      <a:lumMod val="50000"/>
                      <a:lumOff val="50000"/>
                      <a:alpha val="20000"/>
                    </a:prstClr>
                  </a:glow>
                  <a:outerShdw blurRad="44450" dist="12700" dir="13860000" algn="tl" rotWithShape="0">
                    <a:srgbClr val="000000">
                      <a:alpha val="20000"/>
                    </a:srgbClr>
                  </a:outerShdw>
                </a:effectLst>
              </a:rPr>
              <a:t>Aplicaciones del machine </a:t>
            </a:r>
            <a:r>
              <a:rPr lang="es-ES" dirty="0" err="1">
                <a:effectLst>
                  <a:glow rad="38100">
                    <a:prstClr val="black">
                      <a:lumMod val="50000"/>
                      <a:lumOff val="50000"/>
                      <a:alpha val="20000"/>
                    </a:prstClr>
                  </a:glow>
                  <a:outerShdw blurRad="44450" dist="12700" dir="13860000" algn="tl" rotWithShape="0">
                    <a:srgbClr val="000000">
                      <a:alpha val="20000"/>
                    </a:srgbClr>
                  </a:outerShdw>
                </a:effectLst>
              </a:rPr>
              <a:t>learning</a:t>
            </a: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8" name="Título 1">
            <a:extLst>
              <a:ext uri="{FF2B5EF4-FFF2-40B4-BE49-F238E27FC236}">
                <a16:creationId xmlns:a16="http://schemas.microsoft.com/office/drawing/2014/main" id="{CEB8FFAC-B255-455B-A0E3-44A6CA2573AF}"/>
              </a:ext>
            </a:extLst>
          </p:cNvPr>
          <p:cNvSpPr txBox="1">
            <a:spLocks/>
          </p:cNvSpPr>
          <p:nvPr/>
        </p:nvSpPr>
        <p:spPr>
          <a:xfrm>
            <a:off x="9267196" y="135741"/>
            <a:ext cx="2857500" cy="360200"/>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Tx/>
              <a:buAutoNum type="arabicPeriod"/>
            </a:pPr>
            <a:r>
              <a:rPr lang="es-ES" sz="1800" b="1">
                <a:effectLst>
                  <a:glow rad="38100">
                    <a:prstClr val="black">
                      <a:lumMod val="50000"/>
                      <a:lumOff val="50000"/>
                      <a:alpha val="20000"/>
                    </a:prstClr>
                  </a:glow>
                  <a:outerShdw blurRad="44450" dist="12700" dir="13860000" algn="tl" rotWithShape="0">
                    <a:srgbClr val="000000">
                      <a:alpha val="20000"/>
                    </a:srgbClr>
                  </a:outerShdw>
                </a:effectLst>
              </a:rPr>
              <a:t>MACHINE LEARNING</a:t>
            </a:r>
            <a:endParaRPr lang="es-ES" sz="1800" b="1"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13" name="Picture 12" descr="A screenshot of a cell phone&#10;&#10;Description automatically generated">
            <a:extLst>
              <a:ext uri="{FF2B5EF4-FFF2-40B4-BE49-F238E27FC236}">
                <a16:creationId xmlns:a16="http://schemas.microsoft.com/office/drawing/2014/main" id="{D24F9521-A9C8-4D7C-93B5-D7BF5172E2AF}"/>
              </a:ext>
            </a:extLst>
          </p:cNvPr>
          <p:cNvPicPr>
            <a:picLocks noChangeAspect="1"/>
          </p:cNvPicPr>
          <p:nvPr/>
        </p:nvPicPr>
        <p:blipFill>
          <a:blip r:embed="rId3"/>
          <a:stretch>
            <a:fillRect/>
          </a:stretch>
        </p:blipFill>
        <p:spPr>
          <a:xfrm>
            <a:off x="3132546" y="1189109"/>
            <a:ext cx="6134650" cy="5459341"/>
          </a:xfrm>
          <a:prstGeom prst="rect">
            <a:avLst/>
          </a:prstGeom>
        </p:spPr>
      </p:pic>
    </p:spTree>
    <p:extLst>
      <p:ext uri="{BB962C8B-B14F-4D97-AF65-F5344CB8AC3E}">
        <p14:creationId xmlns:p14="http://schemas.microsoft.com/office/powerpoint/2010/main" val="121897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0AEA9D5-EF54-4C2E-949D-617F1469BC68}"/>
              </a:ext>
            </a:extLst>
          </p:cNvPr>
          <p:cNvSpPr txBox="1">
            <a:spLocks/>
          </p:cNvSpPr>
          <p:nvPr/>
        </p:nvSpPr>
        <p:spPr>
          <a:xfrm>
            <a:off x="288517" y="315841"/>
            <a:ext cx="7647946" cy="64583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effectLst>
                  <a:glow rad="38100">
                    <a:prstClr val="black">
                      <a:lumMod val="50000"/>
                      <a:lumOff val="50000"/>
                      <a:alpha val="20000"/>
                    </a:prstClr>
                  </a:glow>
                  <a:outerShdw blurRad="44450" dist="12700" dir="13860000" algn="tl" rotWithShape="0">
                    <a:srgbClr val="000000">
                      <a:alpha val="20000"/>
                    </a:srgbClr>
                  </a:outerShdw>
                </a:effectLst>
              </a:rPr>
              <a:t>Aplicaciones del machine </a:t>
            </a:r>
            <a:r>
              <a:rPr lang="es-ES" dirty="0" err="1">
                <a:effectLst>
                  <a:glow rad="38100">
                    <a:prstClr val="black">
                      <a:lumMod val="50000"/>
                      <a:lumOff val="50000"/>
                      <a:alpha val="20000"/>
                    </a:prstClr>
                  </a:glow>
                  <a:outerShdw blurRad="44450" dist="12700" dir="13860000" algn="tl" rotWithShape="0">
                    <a:srgbClr val="000000">
                      <a:alpha val="20000"/>
                    </a:srgbClr>
                  </a:outerShdw>
                </a:effectLst>
              </a:rPr>
              <a:t>learning</a:t>
            </a: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8" name="Título 1">
            <a:extLst>
              <a:ext uri="{FF2B5EF4-FFF2-40B4-BE49-F238E27FC236}">
                <a16:creationId xmlns:a16="http://schemas.microsoft.com/office/drawing/2014/main" id="{CEB8FFAC-B255-455B-A0E3-44A6CA2573AF}"/>
              </a:ext>
            </a:extLst>
          </p:cNvPr>
          <p:cNvSpPr txBox="1">
            <a:spLocks/>
          </p:cNvSpPr>
          <p:nvPr/>
        </p:nvSpPr>
        <p:spPr>
          <a:xfrm>
            <a:off x="9267196" y="135741"/>
            <a:ext cx="2857500" cy="360200"/>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Tx/>
              <a:buAutoNum type="arabicPeriod"/>
            </a:pPr>
            <a:r>
              <a:rPr lang="es-ES" sz="1800" b="1">
                <a:effectLst>
                  <a:glow rad="38100">
                    <a:prstClr val="black">
                      <a:lumMod val="50000"/>
                      <a:lumOff val="50000"/>
                      <a:alpha val="20000"/>
                    </a:prstClr>
                  </a:glow>
                  <a:outerShdw blurRad="44450" dist="12700" dir="13860000" algn="tl" rotWithShape="0">
                    <a:srgbClr val="000000">
                      <a:alpha val="20000"/>
                    </a:srgbClr>
                  </a:outerShdw>
                </a:effectLst>
              </a:rPr>
              <a:t>MACHINE LEARNING</a:t>
            </a:r>
            <a:endParaRPr lang="es-ES" sz="1800" b="1"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3" name="Picture 2">
            <a:extLst>
              <a:ext uri="{FF2B5EF4-FFF2-40B4-BE49-F238E27FC236}">
                <a16:creationId xmlns:a16="http://schemas.microsoft.com/office/drawing/2014/main" id="{FBEF7BE9-0221-4330-9F22-29F029464FA5}"/>
              </a:ext>
            </a:extLst>
          </p:cNvPr>
          <p:cNvPicPr>
            <a:picLocks noChangeAspect="1"/>
          </p:cNvPicPr>
          <p:nvPr/>
        </p:nvPicPr>
        <p:blipFill>
          <a:blip r:embed="rId3"/>
          <a:stretch>
            <a:fillRect/>
          </a:stretch>
        </p:blipFill>
        <p:spPr>
          <a:xfrm>
            <a:off x="704850" y="1571624"/>
            <a:ext cx="885825" cy="885825"/>
          </a:xfrm>
          <a:prstGeom prst="rect">
            <a:avLst/>
          </a:prstGeom>
        </p:spPr>
      </p:pic>
      <p:sp>
        <p:nvSpPr>
          <p:cNvPr id="4" name="Rectangle 3">
            <a:extLst>
              <a:ext uri="{FF2B5EF4-FFF2-40B4-BE49-F238E27FC236}">
                <a16:creationId xmlns:a16="http://schemas.microsoft.com/office/drawing/2014/main" id="{F011CFB6-096E-488D-8FE4-475697F67EBC}"/>
              </a:ext>
            </a:extLst>
          </p:cNvPr>
          <p:cNvSpPr/>
          <p:nvPr/>
        </p:nvSpPr>
        <p:spPr>
          <a:xfrm>
            <a:off x="1865012" y="5402766"/>
            <a:ext cx="1701043" cy="363946"/>
          </a:xfrm>
          <a:prstGeom prst="rect">
            <a:avLst/>
          </a:prstGeom>
        </p:spPr>
        <p:txBody>
          <a:bodyPr wrap="none">
            <a:spAutoFit/>
          </a:bodyPr>
          <a:lstStyle/>
          <a:p>
            <a:r>
              <a:rPr lang="en-US" dirty="0" err="1"/>
              <a:t>Ciberseguridad</a:t>
            </a:r>
            <a:endParaRPr lang="en-US" dirty="0"/>
          </a:p>
        </p:txBody>
      </p:sp>
      <p:pic>
        <p:nvPicPr>
          <p:cNvPr id="7" name="Picture 6">
            <a:extLst>
              <a:ext uri="{FF2B5EF4-FFF2-40B4-BE49-F238E27FC236}">
                <a16:creationId xmlns:a16="http://schemas.microsoft.com/office/drawing/2014/main" id="{39AF5E36-DA44-4C7F-B5E6-8F96B7F046A1}"/>
              </a:ext>
            </a:extLst>
          </p:cNvPr>
          <p:cNvPicPr>
            <a:picLocks noChangeAspect="1"/>
          </p:cNvPicPr>
          <p:nvPr/>
        </p:nvPicPr>
        <p:blipFill>
          <a:blip r:embed="rId4"/>
          <a:stretch>
            <a:fillRect/>
          </a:stretch>
        </p:blipFill>
        <p:spPr>
          <a:xfrm>
            <a:off x="795337" y="2828925"/>
            <a:ext cx="704850" cy="704850"/>
          </a:xfrm>
          <a:prstGeom prst="rect">
            <a:avLst/>
          </a:prstGeom>
        </p:spPr>
      </p:pic>
      <p:sp>
        <p:nvSpPr>
          <p:cNvPr id="9" name="Rectangle 8">
            <a:extLst>
              <a:ext uri="{FF2B5EF4-FFF2-40B4-BE49-F238E27FC236}">
                <a16:creationId xmlns:a16="http://schemas.microsoft.com/office/drawing/2014/main" id="{77DA91AD-22C3-400E-A88B-9C0BB14F28FC}"/>
              </a:ext>
            </a:extLst>
          </p:cNvPr>
          <p:cNvSpPr/>
          <p:nvPr/>
        </p:nvSpPr>
        <p:spPr>
          <a:xfrm>
            <a:off x="1785410" y="2999377"/>
            <a:ext cx="4654159" cy="363946"/>
          </a:xfrm>
          <a:prstGeom prst="rect">
            <a:avLst/>
          </a:prstGeom>
        </p:spPr>
        <p:txBody>
          <a:bodyPr wrap="none">
            <a:spAutoFit/>
          </a:bodyPr>
          <a:lstStyle/>
          <a:p>
            <a:r>
              <a:rPr lang="en-US"/>
              <a:t>Recomendaciones o sugerencias de compras</a:t>
            </a:r>
            <a:endParaRPr lang="en-US" dirty="0"/>
          </a:p>
        </p:txBody>
      </p:sp>
      <p:pic>
        <p:nvPicPr>
          <p:cNvPr id="11" name="Picture 10">
            <a:extLst>
              <a:ext uri="{FF2B5EF4-FFF2-40B4-BE49-F238E27FC236}">
                <a16:creationId xmlns:a16="http://schemas.microsoft.com/office/drawing/2014/main" id="{8D5C5CE8-D5FE-4AFF-A7EE-4D9160CF5C67}"/>
              </a:ext>
            </a:extLst>
          </p:cNvPr>
          <p:cNvPicPr>
            <a:picLocks noChangeAspect="1"/>
          </p:cNvPicPr>
          <p:nvPr/>
        </p:nvPicPr>
        <p:blipFill>
          <a:blip r:embed="rId5"/>
          <a:stretch>
            <a:fillRect/>
          </a:stretch>
        </p:blipFill>
        <p:spPr>
          <a:xfrm>
            <a:off x="885824" y="3905251"/>
            <a:ext cx="633413" cy="633413"/>
          </a:xfrm>
          <a:prstGeom prst="rect">
            <a:avLst/>
          </a:prstGeom>
        </p:spPr>
      </p:pic>
      <p:sp>
        <p:nvSpPr>
          <p:cNvPr id="15" name="Rectangle 14">
            <a:extLst>
              <a:ext uri="{FF2B5EF4-FFF2-40B4-BE49-F238E27FC236}">
                <a16:creationId xmlns:a16="http://schemas.microsoft.com/office/drawing/2014/main" id="{EE7754CD-0325-4AB3-8302-74B6F9B0230D}"/>
              </a:ext>
            </a:extLst>
          </p:cNvPr>
          <p:cNvSpPr/>
          <p:nvPr/>
        </p:nvSpPr>
        <p:spPr>
          <a:xfrm>
            <a:off x="1865012" y="4094752"/>
            <a:ext cx="4496877" cy="633412"/>
          </a:xfrm>
          <a:prstGeom prst="rect">
            <a:avLst/>
          </a:prstGeom>
        </p:spPr>
        <p:txBody>
          <a:bodyPr wrap="square">
            <a:spAutoFit/>
          </a:bodyPr>
          <a:lstStyle/>
          <a:p>
            <a:r>
              <a:rPr lang="en-US" dirty="0" err="1"/>
              <a:t>Medicina</a:t>
            </a:r>
            <a:r>
              <a:rPr lang="en-US" dirty="0"/>
              <a:t>: detector con mayor </a:t>
            </a:r>
            <a:r>
              <a:rPr lang="en-US" dirty="0" err="1"/>
              <a:t>antelación</a:t>
            </a:r>
            <a:r>
              <a:rPr lang="en-US" dirty="0"/>
              <a:t> cancer de mama, </a:t>
            </a:r>
          </a:p>
        </p:txBody>
      </p:sp>
      <p:pic>
        <p:nvPicPr>
          <p:cNvPr id="17" name="Picture 16">
            <a:extLst>
              <a:ext uri="{FF2B5EF4-FFF2-40B4-BE49-F238E27FC236}">
                <a16:creationId xmlns:a16="http://schemas.microsoft.com/office/drawing/2014/main" id="{B8EE8C0A-CBF8-4448-A15C-207F7F10B1A1}"/>
              </a:ext>
            </a:extLst>
          </p:cNvPr>
          <p:cNvPicPr>
            <a:picLocks noChangeAspect="1"/>
          </p:cNvPicPr>
          <p:nvPr/>
        </p:nvPicPr>
        <p:blipFill>
          <a:blip r:embed="rId6"/>
          <a:stretch>
            <a:fillRect/>
          </a:stretch>
        </p:blipFill>
        <p:spPr>
          <a:xfrm>
            <a:off x="866775" y="5154024"/>
            <a:ext cx="633412" cy="633412"/>
          </a:xfrm>
          <a:prstGeom prst="rect">
            <a:avLst/>
          </a:prstGeom>
        </p:spPr>
      </p:pic>
      <p:sp>
        <p:nvSpPr>
          <p:cNvPr id="18" name="Rectangle 17">
            <a:extLst>
              <a:ext uri="{FF2B5EF4-FFF2-40B4-BE49-F238E27FC236}">
                <a16:creationId xmlns:a16="http://schemas.microsoft.com/office/drawing/2014/main" id="{86345A15-2870-42B2-B3A5-A6699DD620A8}"/>
              </a:ext>
            </a:extLst>
          </p:cNvPr>
          <p:cNvSpPr/>
          <p:nvPr/>
        </p:nvSpPr>
        <p:spPr>
          <a:xfrm>
            <a:off x="1865011" y="1904002"/>
            <a:ext cx="2346925" cy="363946"/>
          </a:xfrm>
          <a:prstGeom prst="rect">
            <a:avLst/>
          </a:prstGeom>
        </p:spPr>
        <p:txBody>
          <a:bodyPr wrap="none">
            <a:spAutoFit/>
          </a:bodyPr>
          <a:lstStyle/>
          <a:p>
            <a:r>
              <a:rPr lang="en-US" dirty="0" err="1"/>
              <a:t>Vehículos</a:t>
            </a:r>
            <a:r>
              <a:rPr lang="en-US" dirty="0"/>
              <a:t> </a:t>
            </a:r>
            <a:r>
              <a:rPr lang="en-US" dirty="0" err="1"/>
              <a:t>inteligentes</a:t>
            </a:r>
            <a:endParaRPr lang="en-US" dirty="0"/>
          </a:p>
        </p:txBody>
      </p:sp>
      <p:pic>
        <p:nvPicPr>
          <p:cNvPr id="2" name="Picture 1">
            <a:extLst>
              <a:ext uri="{FF2B5EF4-FFF2-40B4-BE49-F238E27FC236}">
                <a16:creationId xmlns:a16="http://schemas.microsoft.com/office/drawing/2014/main" id="{C3BF1AD5-CAFB-4BA2-99B7-68C677900083}"/>
              </a:ext>
            </a:extLst>
          </p:cNvPr>
          <p:cNvPicPr>
            <a:picLocks noChangeAspect="1"/>
          </p:cNvPicPr>
          <p:nvPr/>
        </p:nvPicPr>
        <p:blipFill>
          <a:blip r:embed="rId7"/>
          <a:stretch>
            <a:fillRect/>
          </a:stretch>
        </p:blipFill>
        <p:spPr>
          <a:xfrm>
            <a:off x="6566839" y="1014394"/>
            <a:ext cx="5400714" cy="5038762"/>
          </a:xfrm>
          <a:prstGeom prst="rect">
            <a:avLst/>
          </a:prstGeom>
        </p:spPr>
      </p:pic>
    </p:spTree>
    <p:extLst>
      <p:ext uri="{BB962C8B-B14F-4D97-AF65-F5344CB8AC3E}">
        <p14:creationId xmlns:p14="http://schemas.microsoft.com/office/powerpoint/2010/main" val="262944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D6615B-6148-4767-AC09-F96815F52120}"/>
              </a:ext>
            </a:extLst>
          </p:cNvPr>
          <p:cNvSpPr>
            <a:spLocks noGrp="1"/>
          </p:cNvSpPr>
          <p:nvPr>
            <p:ph type="title"/>
          </p:nvPr>
        </p:nvSpPr>
        <p:spPr>
          <a:xfrm>
            <a:off x="211687" y="393543"/>
            <a:ext cx="10484259" cy="829502"/>
          </a:xfrm>
        </p:spPr>
        <p:txBody>
          <a:bodyPr>
            <a:normAutofit/>
          </a:bodyPr>
          <a:lstStyle/>
          <a:p>
            <a:pPr marL="342900" indent="-342900">
              <a:buAutoNum type="arabicPeriod"/>
            </a:pPr>
            <a:r>
              <a:rPr lang="es-ES" dirty="0">
                <a:effectLst>
                  <a:glow rad="38100">
                    <a:prstClr val="black">
                      <a:lumMod val="50000"/>
                      <a:lumOff val="50000"/>
                      <a:alpha val="20000"/>
                    </a:prstClr>
                  </a:glow>
                  <a:outerShdw blurRad="44450" dist="12700" dir="13860000" algn="tl" rotWithShape="0">
                    <a:srgbClr val="000000">
                      <a:alpha val="20000"/>
                    </a:srgbClr>
                  </a:outerShdw>
                </a:effectLst>
              </a:rPr>
              <a:t>Aplicaciones del MACHINE LEARNING Y CIBERSEGURIDAD</a:t>
            </a:r>
          </a:p>
        </p:txBody>
      </p:sp>
      <p:sp>
        <p:nvSpPr>
          <p:cNvPr id="4" name="Marcador de texto 3">
            <a:extLst>
              <a:ext uri="{FF2B5EF4-FFF2-40B4-BE49-F238E27FC236}">
                <a16:creationId xmlns:a16="http://schemas.microsoft.com/office/drawing/2014/main" id="{382CB2F4-0FA2-484E-9DB3-C653D8DA39D5}"/>
              </a:ext>
            </a:extLst>
          </p:cNvPr>
          <p:cNvSpPr>
            <a:spLocks noGrp="1"/>
          </p:cNvSpPr>
          <p:nvPr>
            <p:ph type="body" sz="half" idx="2"/>
          </p:nvPr>
        </p:nvSpPr>
        <p:spPr>
          <a:xfrm>
            <a:off x="1151571" y="2550160"/>
            <a:ext cx="7404652" cy="2648778"/>
          </a:xfrm>
        </p:spPr>
        <p:txBody>
          <a:bodyPr>
            <a:normAutofit/>
          </a:bodyPr>
          <a:lstStyle/>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5" name="Título 1">
            <a:extLst>
              <a:ext uri="{FF2B5EF4-FFF2-40B4-BE49-F238E27FC236}">
                <a16:creationId xmlns:a16="http://schemas.microsoft.com/office/drawing/2014/main" id="{CAF3F98A-7170-469A-8099-8DC12F47037E}"/>
              </a:ext>
            </a:extLst>
          </p:cNvPr>
          <p:cNvSpPr txBox="1">
            <a:spLocks/>
          </p:cNvSpPr>
          <p:nvPr/>
        </p:nvSpPr>
        <p:spPr>
          <a:xfrm>
            <a:off x="9267196" y="135741"/>
            <a:ext cx="2857500" cy="360200"/>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Tx/>
              <a:buAutoNum type="arabicPeriod"/>
            </a:pPr>
            <a:r>
              <a:rPr lang="es-ES" sz="1800" b="1">
                <a:effectLst>
                  <a:glow rad="38100">
                    <a:prstClr val="black">
                      <a:lumMod val="50000"/>
                      <a:lumOff val="50000"/>
                      <a:alpha val="20000"/>
                    </a:prstClr>
                  </a:glow>
                  <a:outerShdw blurRad="44450" dist="12700" dir="13860000" algn="tl" rotWithShape="0">
                    <a:srgbClr val="000000">
                      <a:alpha val="20000"/>
                    </a:srgbClr>
                  </a:outerShdw>
                </a:effectLst>
              </a:rPr>
              <a:t>MACHINE LEARNING</a:t>
            </a:r>
            <a:endParaRPr lang="es-ES" sz="1800" b="1"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7" name="Título 1">
            <a:extLst>
              <a:ext uri="{FF2B5EF4-FFF2-40B4-BE49-F238E27FC236}">
                <a16:creationId xmlns:a16="http://schemas.microsoft.com/office/drawing/2014/main" id="{97DFF2C2-1F48-4E41-9A9C-E257265E78B9}"/>
              </a:ext>
            </a:extLst>
          </p:cNvPr>
          <p:cNvSpPr txBox="1">
            <a:spLocks/>
          </p:cNvSpPr>
          <p:nvPr/>
        </p:nvSpPr>
        <p:spPr>
          <a:xfrm>
            <a:off x="464890" y="1659062"/>
            <a:ext cx="8778014" cy="31839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Arial" panose="020B0604020202020204" pitchFamily="34" charset="0"/>
              <a:buChar char="•"/>
            </a:pPr>
            <a:r>
              <a:rPr lang="es-ES" sz="2000" dirty="0" err="1">
                <a:effectLst>
                  <a:glow rad="38100">
                    <a:prstClr val="black">
                      <a:lumMod val="50000"/>
                      <a:lumOff val="50000"/>
                      <a:alpha val="20000"/>
                    </a:prstClr>
                  </a:glow>
                  <a:outerShdw blurRad="44450" dist="12700" dir="13860000" algn="tl" rotWithShape="0">
                    <a:srgbClr val="000000">
                      <a:alpha val="20000"/>
                    </a:srgbClr>
                  </a:outerShdw>
                </a:effectLst>
              </a:rPr>
              <a:t>Autenticacion</a:t>
            </a:r>
            <a:endParaRPr lang="es-ES" sz="20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Detección de amenazas en internet</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Antispam y </a:t>
            </a:r>
            <a:r>
              <a:rPr lang="es-ES" sz="2000" dirty="0" err="1">
                <a:effectLst>
                  <a:glow rad="38100">
                    <a:prstClr val="black">
                      <a:lumMod val="50000"/>
                      <a:lumOff val="50000"/>
                      <a:alpha val="20000"/>
                    </a:prstClr>
                  </a:glow>
                  <a:outerShdw blurRad="44450" dist="12700" dir="13860000" algn="tl" rotWithShape="0">
                    <a:srgbClr val="000000">
                      <a:alpha val="20000"/>
                    </a:srgbClr>
                  </a:outerShdw>
                </a:effectLst>
              </a:rPr>
              <a:t>antiphising</a:t>
            </a:r>
            <a:endParaRPr lang="es-ES" sz="20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Detección de malware</a:t>
            </a: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Detección de anomalías en redes</a:t>
            </a:r>
          </a:p>
          <a:p>
            <a:pPr marL="457200" indent="-457200">
              <a:buFont typeface="Arial" panose="020B0604020202020204" pitchFamily="34" charset="0"/>
              <a:buChar char="•"/>
            </a:pPr>
            <a:r>
              <a:rPr lang="es-ES" sz="2000" dirty="0" err="1">
                <a:effectLst>
                  <a:glow rad="38100">
                    <a:prstClr val="black">
                      <a:lumMod val="50000"/>
                      <a:lumOff val="50000"/>
                      <a:alpha val="20000"/>
                    </a:prstClr>
                  </a:glow>
                  <a:outerShdw blurRad="44450" dist="12700" dir="13860000" algn="tl" rotWithShape="0">
                    <a:srgbClr val="000000">
                      <a:alpha val="20000"/>
                    </a:srgbClr>
                  </a:outerShdw>
                </a:effectLst>
              </a:rPr>
              <a:t>Criptografia</a:t>
            </a:r>
            <a:endParaRPr lang="es-ES" sz="20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Resolución automática de </a:t>
            </a:r>
            <a:r>
              <a:rPr lang="es-ES" sz="2000" dirty="0" err="1">
                <a:effectLst>
                  <a:glow rad="38100">
                    <a:prstClr val="black">
                      <a:lumMod val="50000"/>
                      <a:lumOff val="50000"/>
                      <a:alpha val="20000"/>
                    </a:prstClr>
                  </a:glow>
                  <a:outerShdw blurRad="44450" dist="12700" dir="13860000" algn="tl" rotWithShape="0">
                    <a:srgbClr val="000000">
                      <a:alpha val="20000"/>
                    </a:srgbClr>
                  </a:outerShdw>
                </a:effectLst>
              </a:rPr>
              <a:t>captchaS</a:t>
            </a:r>
            <a:endParaRPr lang="es-ES" sz="20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Detección de anomalías en dispositivos </a:t>
            </a:r>
            <a:r>
              <a:rPr lang="es-ES" sz="2000" dirty="0" err="1">
                <a:effectLst>
                  <a:glow rad="38100">
                    <a:prstClr val="black">
                      <a:lumMod val="50000"/>
                      <a:lumOff val="50000"/>
                      <a:alpha val="20000"/>
                    </a:prstClr>
                  </a:glow>
                  <a:outerShdw blurRad="44450" dist="12700" dir="13860000" algn="tl" rotWithShape="0">
                    <a:srgbClr val="000000">
                      <a:alpha val="20000"/>
                    </a:srgbClr>
                  </a:outerShdw>
                </a:effectLst>
              </a:rPr>
              <a:t>iot</a:t>
            </a:r>
            <a:endParaRPr lang="es-ES" sz="20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buFont typeface="Arial" panose="020B0604020202020204" pitchFamily="34" charset="0"/>
              <a:buChar char="•"/>
            </a:pPr>
            <a:r>
              <a:rPr lang="es-ES" sz="2000" dirty="0">
                <a:effectLst>
                  <a:glow rad="38100">
                    <a:prstClr val="black">
                      <a:lumMod val="50000"/>
                      <a:lumOff val="50000"/>
                      <a:alpha val="20000"/>
                    </a:prstClr>
                  </a:glow>
                  <a:outerShdw blurRad="44450" dist="12700" dir="13860000" algn="tl" rotWithShape="0">
                    <a:srgbClr val="000000">
                      <a:alpha val="20000"/>
                    </a:srgbClr>
                  </a:outerShdw>
                </a:effectLst>
              </a:rPr>
              <a:t>……….</a:t>
            </a:r>
          </a:p>
          <a:p>
            <a:pPr marL="457200" indent="-457200">
              <a:buFont typeface="Arial" panose="020B0604020202020204" pitchFamily="34" charset="0"/>
              <a:buChar char="•"/>
            </a:pPr>
            <a:endParaRPr lang="es-ES" sz="2000"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11266" name="Picture 2" descr="Resultado de imagen de azure sentinel AI">
            <a:extLst>
              <a:ext uri="{FF2B5EF4-FFF2-40B4-BE49-F238E27FC236}">
                <a16:creationId xmlns:a16="http://schemas.microsoft.com/office/drawing/2014/main" id="{3857BBBC-89D6-4760-A2D9-971857414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1253" y="1579423"/>
            <a:ext cx="3225103" cy="224198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sultado de imagen de ai deepfake">
            <a:extLst>
              <a:ext uri="{FF2B5EF4-FFF2-40B4-BE49-F238E27FC236}">
                <a16:creationId xmlns:a16="http://schemas.microsoft.com/office/drawing/2014/main" id="{685A1174-885F-422B-B008-3690A1023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4483634"/>
            <a:ext cx="3546180" cy="177309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Resultado de imagen de ai deepfake">
            <a:extLst>
              <a:ext uri="{FF2B5EF4-FFF2-40B4-BE49-F238E27FC236}">
                <a16:creationId xmlns:a16="http://schemas.microsoft.com/office/drawing/2014/main" id="{1A2025EE-0DC2-4FEC-8D26-E1D95E0F82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824" y="4408873"/>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DD2ED80-41D9-4491-A61A-471EAC68575A}"/>
              </a:ext>
            </a:extLst>
          </p:cNvPr>
          <p:cNvSpPr txBox="1"/>
          <p:nvPr/>
        </p:nvSpPr>
        <p:spPr>
          <a:xfrm>
            <a:off x="467139" y="4923183"/>
            <a:ext cx="2387049" cy="81483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latin typeface="Quicksand"/>
                <a:hlinkClick r:id="rId6"/>
              </a:rPr>
              <a:t>https://www-03.ibm.com/press/es/es/pressrelease/54587.wss</a:t>
            </a:r>
            <a:endParaRPr lang="en-US">
              <a:latin typeface="Quicksand"/>
            </a:endParaRPr>
          </a:p>
        </p:txBody>
      </p:sp>
    </p:spTree>
    <p:extLst>
      <p:ext uri="{BB962C8B-B14F-4D97-AF65-F5344CB8AC3E}">
        <p14:creationId xmlns:p14="http://schemas.microsoft.com/office/powerpoint/2010/main" val="602872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D6615B-6148-4767-AC09-F96815F52120}"/>
              </a:ext>
            </a:extLst>
          </p:cNvPr>
          <p:cNvSpPr>
            <a:spLocks noGrp="1"/>
          </p:cNvSpPr>
          <p:nvPr>
            <p:ph type="title"/>
          </p:nvPr>
        </p:nvSpPr>
        <p:spPr>
          <a:xfrm>
            <a:off x="318220" y="159703"/>
            <a:ext cx="5334001" cy="783535"/>
          </a:xfrm>
        </p:spPr>
        <p:txBody>
          <a:bodyPr/>
          <a:lstStyle/>
          <a:p>
            <a:r>
              <a:rPr lang="es-ES" dirty="0">
                <a:effectLst>
                  <a:glow rad="38100">
                    <a:prstClr val="black">
                      <a:lumMod val="50000"/>
                      <a:lumOff val="50000"/>
                      <a:alpha val="20000"/>
                    </a:prstClr>
                  </a:glow>
                  <a:outerShdw blurRad="44450" dist="12700" dir="13860000" algn="tl" rotWithShape="0">
                    <a:srgbClr val="000000">
                      <a:alpha val="20000"/>
                    </a:srgbClr>
                  </a:outerShdw>
                </a:effectLst>
              </a:rPr>
              <a:t>2. MITTRE ATT&amp;CK</a:t>
            </a:r>
          </a:p>
        </p:txBody>
      </p:sp>
      <p:sp>
        <p:nvSpPr>
          <p:cNvPr id="4" name="Marcador de texto 3">
            <a:extLst>
              <a:ext uri="{FF2B5EF4-FFF2-40B4-BE49-F238E27FC236}">
                <a16:creationId xmlns:a16="http://schemas.microsoft.com/office/drawing/2014/main" id="{382CB2F4-0FA2-484E-9DB3-C653D8DA39D5}"/>
              </a:ext>
            </a:extLst>
          </p:cNvPr>
          <p:cNvSpPr>
            <a:spLocks noGrp="1"/>
          </p:cNvSpPr>
          <p:nvPr>
            <p:ph type="body" sz="half" idx="2"/>
          </p:nvPr>
        </p:nvSpPr>
        <p:spPr>
          <a:xfrm>
            <a:off x="1141411" y="2590800"/>
            <a:ext cx="7404652" cy="2648778"/>
          </a:xfrm>
        </p:spPr>
        <p:txBody>
          <a:bodyPr>
            <a:normAutofit/>
          </a:bodyPr>
          <a:lstStyle/>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3" name="Rectangle 2">
            <a:extLst>
              <a:ext uri="{FF2B5EF4-FFF2-40B4-BE49-F238E27FC236}">
                <a16:creationId xmlns:a16="http://schemas.microsoft.com/office/drawing/2014/main" id="{6CA8C059-57D9-45D8-AF3F-2E84CDD4322D}"/>
              </a:ext>
            </a:extLst>
          </p:cNvPr>
          <p:cNvSpPr/>
          <p:nvPr/>
        </p:nvSpPr>
        <p:spPr>
          <a:xfrm>
            <a:off x="454780" y="1593988"/>
            <a:ext cx="11505156" cy="1910523"/>
          </a:xfrm>
          <a:prstGeom prst="rect">
            <a:avLst/>
          </a:prstGeom>
        </p:spPr>
        <p:txBody>
          <a:bodyPr wrap="square" anchor="t">
            <a:spAutoFit/>
          </a:bodyPr>
          <a:lstStyle/>
          <a:p>
            <a:pPr algn="just"/>
            <a:r>
              <a:rPr lang="es-ES" sz="1600" dirty="0"/>
              <a:t>ATT&amp;CK es una </a:t>
            </a:r>
            <a:r>
              <a:rPr lang="es-ES" sz="1600" dirty="0" err="1"/>
              <a:t>una</a:t>
            </a:r>
            <a:r>
              <a:rPr lang="es-ES" sz="1600" dirty="0"/>
              <a:t> </a:t>
            </a:r>
            <a:r>
              <a:rPr lang="es-ES" sz="1600" b="1" dirty="0"/>
              <a:t>plataforma que organiza y categoriza los distintos tipos de ataques, amenazas y procedimientos realizados por los distintos atacantes</a:t>
            </a:r>
            <a:r>
              <a:rPr lang="es-ES" sz="1600" dirty="0"/>
              <a:t> en el mundo digital y que permite identificar vulnerabilidades en los sistemas informáticos. </a:t>
            </a:r>
          </a:p>
          <a:p>
            <a:pPr algn="just"/>
            <a:endParaRPr lang="es-ES" sz="1750" dirty="0"/>
          </a:p>
          <a:p>
            <a:pPr algn="just"/>
            <a:r>
              <a:rPr lang="es-ES" sz="1750" dirty="0"/>
              <a:t>Tácticas, Técnicas y Conocimiento común de Adversarios (ATT&amp;CK) apareció en 2013 como una manera de describir y categorizar los comportamientos adversos basados en las observaciones de todo el mundo.</a:t>
            </a:r>
          </a:p>
          <a:p>
            <a:pPr algn="just"/>
            <a:endParaRPr lang="es-ES" dirty="0"/>
          </a:p>
        </p:txBody>
      </p:sp>
      <p:sp>
        <p:nvSpPr>
          <p:cNvPr id="7" name="Título 1">
            <a:extLst>
              <a:ext uri="{FF2B5EF4-FFF2-40B4-BE49-F238E27FC236}">
                <a16:creationId xmlns:a16="http://schemas.microsoft.com/office/drawing/2014/main" id="{5F73EC1B-5184-4099-B6AB-4118DDDBBEEC}"/>
              </a:ext>
            </a:extLst>
          </p:cNvPr>
          <p:cNvSpPr txBox="1">
            <a:spLocks/>
          </p:cNvSpPr>
          <p:nvPr/>
        </p:nvSpPr>
        <p:spPr>
          <a:xfrm>
            <a:off x="9858691" y="159703"/>
            <a:ext cx="2478089" cy="48698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1800" dirty="0">
                <a:effectLst>
                  <a:glow rad="38100">
                    <a:prstClr val="black">
                      <a:lumMod val="50000"/>
                      <a:lumOff val="50000"/>
                      <a:alpha val="20000"/>
                    </a:prstClr>
                  </a:glow>
                  <a:outerShdw blurRad="44450" dist="12700" dir="13860000" algn="tl" rotWithShape="0">
                    <a:srgbClr val="000000">
                      <a:alpha val="20000"/>
                    </a:srgbClr>
                  </a:outerShdw>
                </a:effectLst>
              </a:rPr>
              <a:t>2. </a:t>
            </a:r>
            <a:r>
              <a:rPr lang="es-ES" sz="1800" b="1" dirty="0">
                <a:effectLst>
                  <a:glow rad="38100">
                    <a:prstClr val="black">
                      <a:lumMod val="50000"/>
                      <a:lumOff val="50000"/>
                      <a:alpha val="20000"/>
                    </a:prstClr>
                  </a:glow>
                  <a:outerShdw blurRad="44450" dist="12700" dir="13860000" algn="tl" rotWithShape="0">
                    <a:srgbClr val="000000">
                      <a:alpha val="20000"/>
                    </a:srgbClr>
                  </a:outerShdw>
                </a:effectLst>
              </a:rPr>
              <a:t>MITTRE ATT&amp;CK</a:t>
            </a:r>
          </a:p>
        </p:txBody>
      </p:sp>
      <p:pic>
        <p:nvPicPr>
          <p:cNvPr id="8" name="Picture 7" descr="A picture containing walking, field, parked, people&#10;&#10;Description automatically generated">
            <a:extLst>
              <a:ext uri="{FF2B5EF4-FFF2-40B4-BE49-F238E27FC236}">
                <a16:creationId xmlns:a16="http://schemas.microsoft.com/office/drawing/2014/main" id="{819897C5-8D37-40F5-AD25-450CACC2FB6F}"/>
              </a:ext>
            </a:extLst>
          </p:cNvPr>
          <p:cNvPicPr>
            <a:picLocks noChangeAspect="1"/>
          </p:cNvPicPr>
          <p:nvPr/>
        </p:nvPicPr>
        <p:blipFill>
          <a:blip r:embed="rId3"/>
          <a:stretch>
            <a:fillRect/>
          </a:stretch>
        </p:blipFill>
        <p:spPr>
          <a:xfrm>
            <a:off x="3675456" y="3289521"/>
            <a:ext cx="4841088" cy="3158836"/>
          </a:xfrm>
          <a:prstGeom prst="rect">
            <a:avLst/>
          </a:prstGeom>
        </p:spPr>
      </p:pic>
    </p:spTree>
    <p:extLst>
      <p:ext uri="{BB962C8B-B14F-4D97-AF65-F5344CB8AC3E}">
        <p14:creationId xmlns:p14="http://schemas.microsoft.com/office/powerpoint/2010/main" val="1735666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D6615B-6148-4767-AC09-F96815F52120}"/>
              </a:ext>
            </a:extLst>
          </p:cNvPr>
          <p:cNvSpPr>
            <a:spLocks noGrp="1"/>
          </p:cNvSpPr>
          <p:nvPr>
            <p:ph type="title"/>
          </p:nvPr>
        </p:nvSpPr>
        <p:spPr>
          <a:xfrm>
            <a:off x="328611" y="477357"/>
            <a:ext cx="5334001" cy="783535"/>
          </a:xfrm>
        </p:spPr>
        <p:txBody>
          <a:bodyPr/>
          <a:lstStyle/>
          <a:p>
            <a:r>
              <a:rPr lang="es-ES" dirty="0">
                <a:effectLst>
                  <a:glow rad="38100">
                    <a:prstClr val="black">
                      <a:lumMod val="50000"/>
                      <a:lumOff val="50000"/>
                      <a:alpha val="20000"/>
                    </a:prstClr>
                  </a:glow>
                  <a:outerShdw blurRad="44450" dist="12700" dir="13860000" algn="tl" rotWithShape="0">
                    <a:srgbClr val="000000">
                      <a:alpha val="20000"/>
                    </a:srgbClr>
                  </a:outerShdw>
                </a:effectLst>
              </a:rPr>
              <a:t>2. MITTRE ATT&amp;CK</a:t>
            </a:r>
          </a:p>
        </p:txBody>
      </p:sp>
      <p:sp>
        <p:nvSpPr>
          <p:cNvPr id="4" name="Marcador de texto 3">
            <a:extLst>
              <a:ext uri="{FF2B5EF4-FFF2-40B4-BE49-F238E27FC236}">
                <a16:creationId xmlns:a16="http://schemas.microsoft.com/office/drawing/2014/main" id="{382CB2F4-0FA2-484E-9DB3-C653D8DA39D5}"/>
              </a:ext>
            </a:extLst>
          </p:cNvPr>
          <p:cNvSpPr>
            <a:spLocks noGrp="1"/>
          </p:cNvSpPr>
          <p:nvPr>
            <p:ph type="body" sz="half" idx="2"/>
          </p:nvPr>
        </p:nvSpPr>
        <p:spPr>
          <a:xfrm>
            <a:off x="1141411" y="2590800"/>
            <a:ext cx="7404652" cy="2648778"/>
          </a:xfrm>
        </p:spPr>
        <p:txBody>
          <a:bodyPr>
            <a:normAutofit/>
          </a:bodyPr>
          <a:lstStyle/>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7" name="Título 1">
            <a:extLst>
              <a:ext uri="{FF2B5EF4-FFF2-40B4-BE49-F238E27FC236}">
                <a16:creationId xmlns:a16="http://schemas.microsoft.com/office/drawing/2014/main" id="{5F73EC1B-5184-4099-B6AB-4118DDDBBEEC}"/>
              </a:ext>
            </a:extLst>
          </p:cNvPr>
          <p:cNvSpPr txBox="1">
            <a:spLocks/>
          </p:cNvSpPr>
          <p:nvPr/>
        </p:nvSpPr>
        <p:spPr>
          <a:xfrm>
            <a:off x="9858691" y="159703"/>
            <a:ext cx="2478089" cy="48698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1800" dirty="0">
                <a:effectLst>
                  <a:glow rad="38100">
                    <a:prstClr val="black">
                      <a:lumMod val="50000"/>
                      <a:lumOff val="50000"/>
                      <a:alpha val="20000"/>
                    </a:prstClr>
                  </a:glow>
                  <a:outerShdw blurRad="44450" dist="12700" dir="13860000" algn="tl" rotWithShape="0">
                    <a:srgbClr val="000000">
                      <a:alpha val="20000"/>
                    </a:srgbClr>
                  </a:outerShdw>
                </a:effectLst>
              </a:rPr>
              <a:t>2. </a:t>
            </a:r>
            <a:r>
              <a:rPr lang="es-ES" sz="1800" b="1" dirty="0">
                <a:effectLst>
                  <a:glow rad="38100">
                    <a:prstClr val="black">
                      <a:lumMod val="50000"/>
                      <a:lumOff val="50000"/>
                      <a:alpha val="20000"/>
                    </a:prstClr>
                  </a:glow>
                  <a:outerShdw blurRad="44450" dist="12700" dir="13860000" algn="tl" rotWithShape="0">
                    <a:srgbClr val="000000">
                      <a:alpha val="20000"/>
                    </a:srgbClr>
                  </a:outerShdw>
                </a:effectLst>
              </a:rPr>
              <a:t>MITTRE ATT&amp;CK</a:t>
            </a:r>
          </a:p>
        </p:txBody>
      </p:sp>
      <p:sp>
        <p:nvSpPr>
          <p:cNvPr id="3" name="CuadroTexto 2">
            <a:extLst>
              <a:ext uri="{FF2B5EF4-FFF2-40B4-BE49-F238E27FC236}">
                <a16:creationId xmlns:a16="http://schemas.microsoft.com/office/drawing/2014/main" id="{00C7CB34-E4DD-4B06-9BD8-D284FCE5A272}"/>
              </a:ext>
            </a:extLst>
          </p:cNvPr>
          <p:cNvSpPr txBox="1"/>
          <p:nvPr/>
        </p:nvSpPr>
        <p:spPr>
          <a:xfrm>
            <a:off x="3476871" y="3190754"/>
            <a:ext cx="450562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latin typeface="Quire Sans"/>
                <a:hlinkClick r:id="rId2"/>
              </a:rPr>
              <a:t>https://cybermap.kaspersky.com/</a:t>
            </a:r>
            <a:endParaRPr lang="en-US" sz="2400">
              <a:latin typeface="Quire Sans"/>
            </a:endParaRPr>
          </a:p>
        </p:txBody>
      </p:sp>
    </p:spTree>
    <p:extLst>
      <p:ext uri="{BB962C8B-B14F-4D97-AF65-F5344CB8AC3E}">
        <p14:creationId xmlns:p14="http://schemas.microsoft.com/office/powerpoint/2010/main" val="566500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D6615B-6148-4767-AC09-F96815F52120}"/>
              </a:ext>
            </a:extLst>
          </p:cNvPr>
          <p:cNvSpPr>
            <a:spLocks noGrp="1"/>
          </p:cNvSpPr>
          <p:nvPr>
            <p:ph type="title"/>
          </p:nvPr>
        </p:nvSpPr>
        <p:spPr>
          <a:xfrm>
            <a:off x="328611" y="477357"/>
            <a:ext cx="5334001" cy="783535"/>
          </a:xfrm>
        </p:spPr>
        <p:txBody>
          <a:bodyPr/>
          <a:lstStyle/>
          <a:p>
            <a:r>
              <a:rPr lang="es-ES">
                <a:effectLst>
                  <a:glow rad="38100">
                    <a:prstClr val="black">
                      <a:lumMod val="50000"/>
                      <a:lumOff val="50000"/>
                      <a:alpha val="20000"/>
                    </a:prstClr>
                  </a:glow>
                  <a:outerShdw blurRad="44450" dist="12700" dir="13860000" algn="tl" rotWithShape="0">
                    <a:srgbClr val="000000">
                      <a:alpha val="20000"/>
                    </a:srgbClr>
                  </a:outerShdw>
                </a:effectLst>
              </a:rPr>
              <a:t>2. MITTRE ATT&amp;CK</a:t>
            </a:r>
          </a:p>
        </p:txBody>
      </p:sp>
      <p:sp>
        <p:nvSpPr>
          <p:cNvPr id="4" name="Marcador de texto 3">
            <a:extLst>
              <a:ext uri="{FF2B5EF4-FFF2-40B4-BE49-F238E27FC236}">
                <a16:creationId xmlns:a16="http://schemas.microsoft.com/office/drawing/2014/main" id="{382CB2F4-0FA2-484E-9DB3-C653D8DA39D5}"/>
              </a:ext>
            </a:extLst>
          </p:cNvPr>
          <p:cNvSpPr>
            <a:spLocks noGrp="1"/>
          </p:cNvSpPr>
          <p:nvPr>
            <p:ph type="body" sz="half" idx="2"/>
          </p:nvPr>
        </p:nvSpPr>
        <p:spPr>
          <a:xfrm>
            <a:off x="1141411" y="2590800"/>
            <a:ext cx="7404652" cy="2648778"/>
          </a:xfrm>
        </p:spPr>
        <p:txBody>
          <a:bodyPr>
            <a:normAutofit/>
          </a:bodyPr>
          <a:lstStyle/>
          <a:p>
            <a:pPr marL="342900" indent="-342900">
              <a:buAutoNum type="arabicPeriod"/>
            </a:pPr>
            <a:endParaRPr lang="es-ES">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AutoNum type="arabicPeriod"/>
            </a:pPr>
            <a:endParaRPr lang="es-ES">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6" name="Picture 5" descr="A close up of a map&#10;&#10;Description automatically generated">
            <a:extLst>
              <a:ext uri="{FF2B5EF4-FFF2-40B4-BE49-F238E27FC236}">
                <a16:creationId xmlns:a16="http://schemas.microsoft.com/office/drawing/2014/main" id="{95D49895-C760-42D6-8277-03C96ED7D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84" y="1618422"/>
            <a:ext cx="11751632" cy="3917210"/>
          </a:xfrm>
          <a:prstGeom prst="rect">
            <a:avLst/>
          </a:prstGeom>
        </p:spPr>
      </p:pic>
      <p:sp>
        <p:nvSpPr>
          <p:cNvPr id="7" name="Título 1">
            <a:extLst>
              <a:ext uri="{FF2B5EF4-FFF2-40B4-BE49-F238E27FC236}">
                <a16:creationId xmlns:a16="http://schemas.microsoft.com/office/drawing/2014/main" id="{5F73EC1B-5184-4099-B6AB-4118DDDBBEEC}"/>
              </a:ext>
            </a:extLst>
          </p:cNvPr>
          <p:cNvSpPr txBox="1">
            <a:spLocks/>
          </p:cNvSpPr>
          <p:nvPr/>
        </p:nvSpPr>
        <p:spPr>
          <a:xfrm>
            <a:off x="9858691" y="159703"/>
            <a:ext cx="2478089" cy="48698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1800">
                <a:effectLst>
                  <a:glow rad="38100">
                    <a:prstClr val="black">
                      <a:lumMod val="50000"/>
                      <a:lumOff val="50000"/>
                      <a:alpha val="20000"/>
                    </a:prstClr>
                  </a:glow>
                  <a:outerShdw blurRad="44450" dist="12700" dir="13860000" algn="tl" rotWithShape="0">
                    <a:srgbClr val="000000">
                      <a:alpha val="20000"/>
                    </a:srgbClr>
                  </a:outerShdw>
                </a:effectLst>
              </a:rPr>
              <a:t>2. </a:t>
            </a:r>
            <a:r>
              <a:rPr lang="es-ES" sz="1800" b="1">
                <a:effectLst>
                  <a:glow rad="38100">
                    <a:prstClr val="black">
                      <a:lumMod val="50000"/>
                      <a:lumOff val="50000"/>
                      <a:alpha val="20000"/>
                    </a:prstClr>
                  </a:glow>
                  <a:outerShdw blurRad="44450" dist="12700" dir="13860000" algn="tl" rotWithShape="0">
                    <a:srgbClr val="000000">
                      <a:alpha val="20000"/>
                    </a:srgbClr>
                  </a:outerShdw>
                </a:effectLst>
              </a:rPr>
              <a:t>MITTRE ATT&amp;CK</a:t>
            </a:r>
          </a:p>
        </p:txBody>
      </p:sp>
      <p:sp>
        <p:nvSpPr>
          <p:cNvPr id="3" name="CuadroTexto 2">
            <a:extLst>
              <a:ext uri="{FF2B5EF4-FFF2-40B4-BE49-F238E27FC236}">
                <a16:creationId xmlns:a16="http://schemas.microsoft.com/office/drawing/2014/main" id="{8D632987-4A70-4AC9-98EF-35FC0D4CFC77}"/>
              </a:ext>
            </a:extLst>
          </p:cNvPr>
          <p:cNvSpPr txBox="1"/>
          <p:nvPr/>
        </p:nvSpPr>
        <p:spPr>
          <a:xfrm>
            <a:off x="3123343" y="5666198"/>
            <a:ext cx="6219289"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a:latin typeface="Quicksand"/>
                <a:hlinkClick r:id="rId3"/>
              </a:rPr>
              <a:t>https://mitre-attack.github.io/attack-navigator/enterprise/</a:t>
            </a:r>
            <a:endParaRPr lang="en-US" sz="1750">
              <a:latin typeface="Quicksand"/>
            </a:endParaRPr>
          </a:p>
        </p:txBody>
      </p:sp>
    </p:spTree>
    <p:extLst>
      <p:ext uri="{BB962C8B-B14F-4D97-AF65-F5344CB8AC3E}">
        <p14:creationId xmlns:p14="http://schemas.microsoft.com/office/powerpoint/2010/main" val="615691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a:xfrm>
            <a:off x="2510839" y="195977"/>
            <a:ext cx="7349836" cy="553998"/>
          </a:xfrm>
        </p:spPr>
        <p:txBody>
          <a:bodyPr/>
          <a:lstStyle/>
          <a:p>
            <a:r>
              <a:rPr lang="es-ES"/>
              <a:t>DEMO TIME!!!</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a:xfrm>
            <a:off x="2510839" y="904647"/>
            <a:ext cx="7349836" cy="338554"/>
          </a:xfrm>
        </p:spPr>
        <p:txBody>
          <a:bodyPr/>
          <a:lstStyle/>
          <a:p>
            <a:r>
              <a:rPr lang="es-ES">
                <a:effectLst>
                  <a:glow rad="38100">
                    <a:prstClr val="black">
                      <a:lumMod val="50000"/>
                      <a:lumOff val="50000"/>
                      <a:alpha val="20000"/>
                    </a:prstClr>
                  </a:glow>
                  <a:outerShdw blurRad="44450" dist="12700" dir="13860000" algn="tl" rotWithShape="0">
                    <a:srgbClr val="000000">
                      <a:alpha val="20000"/>
                    </a:srgbClr>
                  </a:outerShdw>
                </a:effectLst>
              </a:rPr>
              <a:t>BOT DE TWITTER PARA SPEAR PHISHING</a:t>
            </a:r>
            <a:endParaRPr lang="es-ES"/>
          </a:p>
        </p:txBody>
      </p:sp>
      <p:pic>
        <p:nvPicPr>
          <p:cNvPr id="2" name="Imagen 4" descr="Imagen que contiene interior, teclado, computadora, escritorio&#10;&#10;Descripción generada con confianza muy alta">
            <a:extLst>
              <a:ext uri="{FF2B5EF4-FFF2-40B4-BE49-F238E27FC236}">
                <a16:creationId xmlns:a16="http://schemas.microsoft.com/office/drawing/2014/main" id="{B856A4D4-7903-4411-9014-DC05E3B80715}"/>
              </a:ext>
            </a:extLst>
          </p:cNvPr>
          <p:cNvPicPr>
            <a:picLocks noChangeAspect="1"/>
          </p:cNvPicPr>
          <p:nvPr/>
        </p:nvPicPr>
        <p:blipFill>
          <a:blip r:embed="rId2"/>
          <a:stretch>
            <a:fillRect/>
          </a:stretch>
        </p:blipFill>
        <p:spPr>
          <a:xfrm>
            <a:off x="3671300" y="2805402"/>
            <a:ext cx="4626794" cy="3053734"/>
          </a:xfrm>
          <a:prstGeom prst="rect">
            <a:avLst/>
          </a:prstGeom>
        </p:spPr>
      </p:pic>
    </p:spTree>
    <p:extLst>
      <p:ext uri="{BB962C8B-B14F-4D97-AF65-F5344CB8AC3E}">
        <p14:creationId xmlns:p14="http://schemas.microsoft.com/office/powerpoint/2010/main" val="403254618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55300A5-3509-42AD-8CEF-6590A562B1E5}"/>
              </a:ext>
            </a:extLst>
          </p:cNvPr>
          <p:cNvSpPr>
            <a:spLocks noGrp="1"/>
          </p:cNvSpPr>
          <p:nvPr>
            <p:ph type="title"/>
          </p:nvPr>
        </p:nvSpPr>
        <p:spPr>
          <a:xfrm>
            <a:off x="584200" y="2367724"/>
            <a:ext cx="5510213" cy="1107996"/>
          </a:xfrm>
        </p:spPr>
        <p:txBody>
          <a:bodyPr/>
          <a:lstStyle/>
          <a:p>
            <a:r>
              <a:rPr lang="es-ES" dirty="0"/>
              <a:t>Machine </a:t>
            </a:r>
            <a:r>
              <a:rPr lang="es-ES" dirty="0" err="1"/>
              <a:t>Learning</a:t>
            </a:r>
            <a:r>
              <a:rPr lang="es-ES" dirty="0"/>
              <a:t> de Combate!!!</a:t>
            </a:r>
          </a:p>
        </p:txBody>
      </p:sp>
      <p:sp>
        <p:nvSpPr>
          <p:cNvPr id="7" name="Marcador de texto 6">
            <a:extLst>
              <a:ext uri="{FF2B5EF4-FFF2-40B4-BE49-F238E27FC236}">
                <a16:creationId xmlns:a16="http://schemas.microsoft.com/office/drawing/2014/main" id="{69511D55-34D4-45A0-8602-117128967C6C}"/>
              </a:ext>
            </a:extLst>
          </p:cNvPr>
          <p:cNvSpPr>
            <a:spLocks noGrp="1"/>
          </p:cNvSpPr>
          <p:nvPr>
            <p:ph type="body" sz="quarter" idx="12"/>
          </p:nvPr>
        </p:nvSpPr>
        <p:spPr/>
        <p:txBody>
          <a:bodyPr/>
          <a:lstStyle/>
          <a:p>
            <a:r>
              <a:rPr lang="es-ES" dirty="0"/>
              <a:t>Francisco Sepulveda</a:t>
            </a:r>
          </a:p>
        </p:txBody>
      </p:sp>
      <p:sp>
        <p:nvSpPr>
          <p:cNvPr id="8" name="Marcador de texto 7">
            <a:extLst>
              <a:ext uri="{FF2B5EF4-FFF2-40B4-BE49-F238E27FC236}">
                <a16:creationId xmlns:a16="http://schemas.microsoft.com/office/drawing/2014/main" id="{57BDD8B0-0FB5-474B-A56B-FB1AAA4961CA}"/>
              </a:ext>
            </a:extLst>
          </p:cNvPr>
          <p:cNvSpPr>
            <a:spLocks noGrp="1"/>
          </p:cNvSpPr>
          <p:nvPr>
            <p:ph type="body" sz="quarter" idx="13"/>
          </p:nvPr>
        </p:nvSpPr>
        <p:spPr>
          <a:xfrm>
            <a:off x="6597944" y="2320226"/>
            <a:ext cx="4714906" cy="1083374"/>
          </a:xfrm>
        </p:spPr>
        <p:txBody>
          <a:bodyPr/>
          <a:lstStyle/>
          <a:p>
            <a:r>
              <a:rPr lang="es-ES" dirty="0"/>
              <a:t>Global AI </a:t>
            </a:r>
            <a:r>
              <a:rPr lang="es-ES" dirty="0" err="1"/>
              <a:t>Bootcamp</a:t>
            </a:r>
            <a:r>
              <a:rPr lang="es-ES" dirty="0"/>
              <a:t> 2019</a:t>
            </a:r>
          </a:p>
          <a:p>
            <a:r>
              <a:rPr lang="es-ES" dirty="0"/>
              <a:t>Madrid</a:t>
            </a:r>
          </a:p>
        </p:txBody>
      </p:sp>
      <p:sp>
        <p:nvSpPr>
          <p:cNvPr id="9" name="Marcador de texto 8">
            <a:extLst>
              <a:ext uri="{FF2B5EF4-FFF2-40B4-BE49-F238E27FC236}">
                <a16:creationId xmlns:a16="http://schemas.microsoft.com/office/drawing/2014/main" id="{45C40D03-0ACA-4055-8A76-253AAF2DB6F5}"/>
              </a:ext>
            </a:extLst>
          </p:cNvPr>
          <p:cNvSpPr>
            <a:spLocks noGrp="1"/>
          </p:cNvSpPr>
          <p:nvPr>
            <p:ph type="body" sz="quarter" idx="15"/>
          </p:nvPr>
        </p:nvSpPr>
        <p:spPr/>
        <p:txBody>
          <a:bodyPr/>
          <a:lstStyle/>
          <a:p>
            <a:r>
              <a:rPr lang="es-ES" dirty="0"/>
              <a:t>@</a:t>
            </a:r>
            <a:r>
              <a:rPr lang="es-ES" dirty="0" err="1"/>
              <a:t>FMSepulveda</a:t>
            </a:r>
            <a:endParaRPr lang="es-ES" dirty="0"/>
          </a:p>
        </p:txBody>
      </p:sp>
      <p:sp>
        <p:nvSpPr>
          <p:cNvPr id="10" name="Marcador de texto 9">
            <a:extLst>
              <a:ext uri="{FF2B5EF4-FFF2-40B4-BE49-F238E27FC236}">
                <a16:creationId xmlns:a16="http://schemas.microsoft.com/office/drawing/2014/main" id="{51F79510-2274-4494-ADE0-993B6B332068}"/>
              </a:ext>
            </a:extLst>
          </p:cNvPr>
          <p:cNvSpPr>
            <a:spLocks noGrp="1"/>
          </p:cNvSpPr>
          <p:nvPr>
            <p:ph type="body" sz="quarter" idx="16"/>
          </p:nvPr>
        </p:nvSpPr>
        <p:spPr/>
        <p:txBody>
          <a:bodyPr/>
          <a:lstStyle/>
          <a:p>
            <a:r>
              <a:rPr lang="es-ES" dirty="0"/>
              <a:t>Roberto Tejero</a:t>
            </a:r>
          </a:p>
        </p:txBody>
      </p:sp>
      <p:sp>
        <p:nvSpPr>
          <p:cNvPr id="11" name="Marcador de texto 10">
            <a:extLst>
              <a:ext uri="{FF2B5EF4-FFF2-40B4-BE49-F238E27FC236}">
                <a16:creationId xmlns:a16="http://schemas.microsoft.com/office/drawing/2014/main" id="{05FA5317-BE03-448C-B778-A10EC9464330}"/>
              </a:ext>
            </a:extLst>
          </p:cNvPr>
          <p:cNvSpPr>
            <a:spLocks noGrp="1"/>
          </p:cNvSpPr>
          <p:nvPr>
            <p:ph type="body" sz="quarter" idx="17"/>
          </p:nvPr>
        </p:nvSpPr>
        <p:spPr/>
        <p:txBody>
          <a:bodyPr/>
          <a:lstStyle/>
          <a:p>
            <a:r>
              <a:rPr lang="es-ES" dirty="0"/>
              <a:t>@</a:t>
            </a:r>
            <a:r>
              <a:rPr lang="es-ES" dirty="0" err="1"/>
              <a:t>robtejero</a:t>
            </a:r>
            <a:endParaRPr lang="es-ES" dirty="0"/>
          </a:p>
        </p:txBody>
      </p:sp>
      <p:pic>
        <p:nvPicPr>
          <p:cNvPr id="12" name="Intro">
            <a:hlinkClick r:id="" action="ppaction://media"/>
            <a:extLst>
              <a:ext uri="{FF2B5EF4-FFF2-40B4-BE49-F238E27FC236}">
                <a16:creationId xmlns:a16="http://schemas.microsoft.com/office/drawing/2014/main" id="{E5322BFF-84B0-4026-951E-4E8AB08A28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04817" y="168728"/>
            <a:ext cx="609600" cy="609600"/>
          </a:xfrm>
          <a:prstGeom prst="rect">
            <a:avLst/>
          </a:prstGeom>
        </p:spPr>
      </p:pic>
    </p:spTree>
    <p:extLst>
      <p:ext uri="{BB962C8B-B14F-4D97-AF65-F5344CB8AC3E}">
        <p14:creationId xmlns:p14="http://schemas.microsoft.com/office/powerpoint/2010/main" val="1244829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a:xfrm>
            <a:off x="2510839" y="195977"/>
            <a:ext cx="7349836" cy="553998"/>
          </a:xfrm>
        </p:spPr>
        <p:txBody>
          <a:bodyPr/>
          <a:lstStyle/>
          <a:p>
            <a:r>
              <a:rPr lang="es-ES"/>
              <a:t>DEMO TIME!!!</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a:xfrm>
            <a:off x="2510839" y="904647"/>
            <a:ext cx="7349836" cy="338554"/>
          </a:xfrm>
        </p:spPr>
        <p:txBody>
          <a:bodyPr vert="horz" wrap="square" lIns="0" tIns="0" rIns="0" bIns="0" rtlCol="0" anchor="t">
            <a:spAutoFit/>
          </a:bodyPr>
          <a:lstStyle/>
          <a:p>
            <a:r>
              <a:rPr lang="es-ES">
                <a:effectLst>
                  <a:glow rad="38100">
                    <a:prstClr val="black">
                      <a:lumMod val="50000"/>
                      <a:lumOff val="50000"/>
                      <a:alpha val="20000"/>
                    </a:prstClr>
                  </a:glow>
                  <a:outerShdw blurRad="44450" dist="12700" dir="13860000" algn="tl" rotWithShape="0">
                    <a:srgbClr val="000000">
                      <a:alpha val="20000"/>
                    </a:srgbClr>
                  </a:outerShdw>
                </a:effectLst>
                <a:latin typeface="Quicksand"/>
                <a:cs typeface="Segoe UI"/>
              </a:rPr>
              <a:t>VOICE IMPERSONATION</a:t>
            </a:r>
            <a:endParaRPr lang="es-ES">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2" name="Imagen 4">
            <a:hlinkClick r:id="" action="ppaction://media"/>
            <a:extLst>
              <a:ext uri="{FF2B5EF4-FFF2-40B4-BE49-F238E27FC236}">
                <a16:creationId xmlns:a16="http://schemas.microsoft.com/office/drawing/2014/main" id="{BB81558B-ED21-4E33-83D1-A7D8FCB520AA}"/>
              </a:ext>
            </a:extLst>
          </p:cNvPr>
          <p:cNvPicPr>
            <a:picLocks noRot="1" noChangeAspect="1"/>
          </p:cNvPicPr>
          <p:nvPr>
            <a:videoFile r:link="rId1"/>
          </p:nvPr>
        </p:nvPicPr>
        <p:blipFill>
          <a:blip r:embed="rId3"/>
          <a:stretch>
            <a:fillRect/>
          </a:stretch>
        </p:blipFill>
        <p:spPr>
          <a:xfrm>
            <a:off x="5376810" y="2776698"/>
            <a:ext cx="5231258" cy="3239570"/>
          </a:xfrm>
          <a:prstGeom prst="rect">
            <a:avLst/>
          </a:prstGeom>
        </p:spPr>
      </p:pic>
      <p:sp>
        <p:nvSpPr>
          <p:cNvPr id="5" name="CuadroTexto 4">
            <a:extLst>
              <a:ext uri="{FF2B5EF4-FFF2-40B4-BE49-F238E27FC236}">
                <a16:creationId xmlns:a16="http://schemas.microsoft.com/office/drawing/2014/main" id="{72715AC5-4423-4F57-9AEB-1EFC36D88F18}"/>
              </a:ext>
            </a:extLst>
          </p:cNvPr>
          <p:cNvSpPr txBox="1"/>
          <p:nvPr/>
        </p:nvSpPr>
        <p:spPr>
          <a:xfrm>
            <a:off x="614737" y="3234647"/>
            <a:ext cx="4549739" cy="81483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latin typeface="Quicksand"/>
                <a:hlinkClick r:id="rId4"/>
              </a:rPr>
              <a:t>https://www.wsj.com/articles/fraudsters-use-ai-to-mimic-ceos-voice-in-unusual-cybercrime-case-11567157402</a:t>
            </a:r>
            <a:endParaRPr lang="en-US">
              <a:latin typeface="Quicksand"/>
            </a:endParaRPr>
          </a:p>
        </p:txBody>
      </p:sp>
    </p:spTree>
    <p:extLst>
      <p:ext uri="{BB962C8B-B14F-4D97-AF65-F5344CB8AC3E}">
        <p14:creationId xmlns:p14="http://schemas.microsoft.com/office/powerpoint/2010/main" val="305529345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a:xfrm>
            <a:off x="2510839" y="195977"/>
            <a:ext cx="7349836" cy="553998"/>
          </a:xfrm>
        </p:spPr>
        <p:txBody>
          <a:bodyPr/>
          <a:lstStyle/>
          <a:p>
            <a:r>
              <a:rPr lang="es-ES"/>
              <a:t>DEMO TIME!!!</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a:xfrm>
            <a:off x="2666702" y="925429"/>
            <a:ext cx="7349836" cy="338554"/>
          </a:xfrm>
        </p:spPr>
        <p:txBody>
          <a:bodyPr vert="horz" wrap="square" lIns="0" tIns="0" rIns="0" bIns="0" rtlCol="0" anchor="t">
            <a:spAutoFit/>
          </a:bodyPr>
          <a:lstStyle/>
          <a:p>
            <a:r>
              <a:rPr lang="es-ES">
                <a:effectLst>
                  <a:glow rad="38100">
                    <a:prstClr val="black">
                      <a:lumMod val="50000"/>
                      <a:lumOff val="50000"/>
                      <a:alpha val="20000"/>
                    </a:prstClr>
                  </a:glow>
                  <a:outerShdw blurRad="44450" dist="12700" dir="13860000" algn="tl" rotWithShape="0">
                    <a:srgbClr val="000000">
                      <a:alpha val="20000"/>
                    </a:srgbClr>
                  </a:outerShdw>
                </a:effectLst>
                <a:latin typeface="Quicksand"/>
                <a:cs typeface="Segoe UI"/>
              </a:rPr>
              <a:t>CAPTCHA BREAKER</a:t>
            </a:r>
            <a:endParaRPr lang="es-ES">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6" name="Imagen 6">
            <a:extLst>
              <a:ext uri="{FF2B5EF4-FFF2-40B4-BE49-F238E27FC236}">
                <a16:creationId xmlns:a16="http://schemas.microsoft.com/office/drawing/2014/main" id="{6D164A08-D990-4F7F-8ED9-115B1B7D2CF1}"/>
              </a:ext>
            </a:extLst>
          </p:cNvPr>
          <p:cNvPicPr>
            <a:picLocks noChangeAspect="1"/>
          </p:cNvPicPr>
          <p:nvPr/>
        </p:nvPicPr>
        <p:blipFill>
          <a:blip r:embed="rId2"/>
          <a:stretch>
            <a:fillRect/>
          </a:stretch>
        </p:blipFill>
        <p:spPr>
          <a:xfrm>
            <a:off x="3183276" y="3104197"/>
            <a:ext cx="5500097" cy="2053739"/>
          </a:xfrm>
          <a:prstGeom prst="rect">
            <a:avLst/>
          </a:prstGeom>
        </p:spPr>
      </p:pic>
    </p:spTree>
    <p:extLst>
      <p:ext uri="{BB962C8B-B14F-4D97-AF65-F5344CB8AC3E}">
        <p14:creationId xmlns:p14="http://schemas.microsoft.com/office/powerpoint/2010/main" val="312153122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a:xfrm>
            <a:off x="2510839" y="195977"/>
            <a:ext cx="7349836" cy="553998"/>
          </a:xfrm>
        </p:spPr>
        <p:txBody>
          <a:bodyPr/>
          <a:lstStyle/>
          <a:p>
            <a:r>
              <a:rPr lang="es-ES"/>
              <a:t>DEMO TIME!!!</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a:xfrm>
            <a:off x="2510839" y="904647"/>
            <a:ext cx="7349836" cy="338554"/>
          </a:xfrm>
        </p:spPr>
        <p:txBody>
          <a:bodyPr vert="horz" wrap="square" lIns="0" tIns="0" rIns="0" bIns="0" rtlCol="0" anchor="t">
            <a:spAutoFit/>
          </a:bodyPr>
          <a:lstStyle/>
          <a:p>
            <a:r>
              <a:rPr lang="es-ES">
                <a:latin typeface="Quicksand"/>
                <a:cs typeface="Segoe UI"/>
              </a:rPr>
              <a:t>Azure </a:t>
            </a:r>
            <a:r>
              <a:rPr lang="es-ES" err="1">
                <a:latin typeface="Quicksand"/>
                <a:cs typeface="Segoe UI"/>
              </a:rPr>
              <a:t>Threat</a:t>
            </a:r>
            <a:r>
              <a:rPr lang="es-ES">
                <a:latin typeface="Quicksand"/>
                <a:cs typeface="Segoe UI"/>
              </a:rPr>
              <a:t> </a:t>
            </a:r>
            <a:r>
              <a:rPr lang="es-ES" err="1">
                <a:latin typeface="Quicksand"/>
                <a:cs typeface="Segoe UI"/>
              </a:rPr>
              <a:t>Protection</a:t>
            </a:r>
            <a:r>
              <a:rPr lang="es-ES">
                <a:latin typeface="Quicksand"/>
                <a:cs typeface="Segoe UI"/>
              </a:rPr>
              <a:t> + CASB</a:t>
            </a:r>
          </a:p>
        </p:txBody>
      </p:sp>
      <p:pic>
        <p:nvPicPr>
          <p:cNvPr id="9218" name="Picture 2" descr="Descubre Microsoft Cloud App Security">
            <a:extLst>
              <a:ext uri="{FF2B5EF4-FFF2-40B4-BE49-F238E27FC236}">
                <a16:creationId xmlns:a16="http://schemas.microsoft.com/office/drawing/2014/main" id="{C79C0CB6-EBD1-43DC-8554-B683C7F92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268" y="3090446"/>
            <a:ext cx="5491163"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373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a:xfrm>
            <a:off x="2510839" y="195977"/>
            <a:ext cx="7349836" cy="553998"/>
          </a:xfrm>
        </p:spPr>
        <p:txBody>
          <a:bodyPr/>
          <a:lstStyle/>
          <a:p>
            <a:r>
              <a:rPr lang="es-ES"/>
              <a:t>DEMO TIME!!!</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a:xfrm>
            <a:off x="2510839" y="904647"/>
            <a:ext cx="7349836" cy="338554"/>
          </a:xfrm>
        </p:spPr>
        <p:txBody>
          <a:bodyPr/>
          <a:lstStyle/>
          <a:p>
            <a:r>
              <a:rPr lang="es-ES"/>
              <a:t>Azure </a:t>
            </a:r>
            <a:r>
              <a:rPr lang="es-ES" err="1"/>
              <a:t>Sentinel</a:t>
            </a:r>
            <a:endParaRPr lang="es-ES"/>
          </a:p>
        </p:txBody>
      </p:sp>
      <p:pic>
        <p:nvPicPr>
          <p:cNvPr id="5" name="Picture 4" descr="A close up of a logo&#10;&#10;Description automatically generated">
            <a:extLst>
              <a:ext uri="{FF2B5EF4-FFF2-40B4-BE49-F238E27FC236}">
                <a16:creationId xmlns:a16="http://schemas.microsoft.com/office/drawing/2014/main" id="{88E62F05-EBEF-47B5-9F5A-43FFFB2F6733}"/>
              </a:ext>
            </a:extLst>
          </p:cNvPr>
          <p:cNvPicPr>
            <a:picLocks noChangeAspect="1"/>
          </p:cNvPicPr>
          <p:nvPr/>
        </p:nvPicPr>
        <p:blipFill>
          <a:blip r:embed="rId2"/>
          <a:stretch>
            <a:fillRect/>
          </a:stretch>
        </p:blipFill>
        <p:spPr>
          <a:xfrm>
            <a:off x="7350956" y="759677"/>
            <a:ext cx="650785" cy="630358"/>
          </a:xfrm>
          <a:prstGeom prst="rect">
            <a:avLst/>
          </a:prstGeom>
        </p:spPr>
      </p:pic>
      <p:pic>
        <p:nvPicPr>
          <p:cNvPr id="10242" name="Picture 2" descr="Steps in Azure Sentinel">
            <a:extLst>
              <a:ext uri="{FF2B5EF4-FFF2-40B4-BE49-F238E27FC236}">
                <a16:creationId xmlns:a16="http://schemas.microsoft.com/office/drawing/2014/main" id="{A567BC5E-F2E2-47DA-8746-D3D72C3AEB5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36329" y="2898843"/>
            <a:ext cx="4431016" cy="3501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116863"/>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2179960"/>
            <a:ext cx="4572000" cy="504754"/>
          </a:xfrm>
        </p:spPr>
        <p:txBody>
          <a:bodyPr/>
          <a:lstStyle/>
          <a:p>
            <a:r>
              <a:rPr lang="es-ES" dirty="0"/>
              <a:t>¿Preguntas?</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CE7F95F9-74E0-445F-A3BF-CDBCBC1B21DE}"/>
              </a:ext>
            </a:extLst>
          </p:cNvPr>
          <p:cNvSpPr>
            <a:spLocks noGrp="1"/>
          </p:cNvSpPr>
          <p:nvPr>
            <p:ph type="body" sz="quarter" idx="12"/>
          </p:nvPr>
        </p:nvSpPr>
        <p:spPr/>
        <p:txBody>
          <a:bodyPr/>
          <a:lstStyle/>
          <a:p>
            <a:endParaRPr lang="es-ES"/>
          </a:p>
        </p:txBody>
      </p:sp>
      <p:sp>
        <p:nvSpPr>
          <p:cNvPr id="5" name="Marcador de texto 4">
            <a:extLst>
              <a:ext uri="{FF2B5EF4-FFF2-40B4-BE49-F238E27FC236}">
                <a16:creationId xmlns:a16="http://schemas.microsoft.com/office/drawing/2014/main" id="{087C93F1-B345-43F6-88F9-A852BDE767E4}"/>
              </a:ext>
            </a:extLst>
          </p:cNvPr>
          <p:cNvSpPr>
            <a:spLocks noGrp="1"/>
          </p:cNvSpPr>
          <p:nvPr>
            <p:ph type="body" sz="quarter" idx="15"/>
          </p:nvPr>
        </p:nvSpPr>
        <p:spPr/>
        <p:txBody>
          <a:bodyPr/>
          <a:lstStyle/>
          <a:p>
            <a:endParaRPr lang="es-ES"/>
          </a:p>
        </p:txBody>
      </p:sp>
      <p:sp>
        <p:nvSpPr>
          <p:cNvPr id="7" name="Marcador de texto 6">
            <a:extLst>
              <a:ext uri="{FF2B5EF4-FFF2-40B4-BE49-F238E27FC236}">
                <a16:creationId xmlns:a16="http://schemas.microsoft.com/office/drawing/2014/main" id="{8EF35D44-2C5B-40E9-B454-F56774A87418}"/>
              </a:ext>
            </a:extLst>
          </p:cNvPr>
          <p:cNvSpPr>
            <a:spLocks noGrp="1"/>
          </p:cNvSpPr>
          <p:nvPr>
            <p:ph type="body" sz="quarter" idx="16"/>
          </p:nvPr>
        </p:nvSpPr>
        <p:spPr/>
        <p:txBody>
          <a:bodyPr/>
          <a:lstStyle/>
          <a:p>
            <a:endParaRPr lang="es-ES"/>
          </a:p>
        </p:txBody>
      </p:sp>
      <p:sp>
        <p:nvSpPr>
          <p:cNvPr id="8" name="Marcador de texto 7">
            <a:extLst>
              <a:ext uri="{FF2B5EF4-FFF2-40B4-BE49-F238E27FC236}">
                <a16:creationId xmlns:a16="http://schemas.microsoft.com/office/drawing/2014/main" id="{B5A653BA-DCA7-4396-B752-FF12285E0B37}"/>
              </a:ext>
            </a:extLst>
          </p:cNvPr>
          <p:cNvSpPr>
            <a:spLocks noGrp="1"/>
          </p:cNvSpPr>
          <p:nvPr>
            <p:ph type="body" sz="quarter" idx="17"/>
          </p:nvPr>
        </p:nvSpPr>
        <p:spPr/>
        <p:txBody>
          <a:bodyPr/>
          <a:lstStyle/>
          <a:p>
            <a:endParaRPr lang="es-ES"/>
          </a:p>
        </p:txBody>
      </p:sp>
      <p:pic>
        <p:nvPicPr>
          <p:cNvPr id="9" name="Red Hot Cant Stop">
            <a:hlinkClick r:id="" action="ppaction://media"/>
            <a:extLst>
              <a:ext uri="{FF2B5EF4-FFF2-40B4-BE49-F238E27FC236}">
                <a16:creationId xmlns:a16="http://schemas.microsoft.com/office/drawing/2014/main" id="{4E627830-E817-4A4E-A2D9-8175F59D90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206717">
            <a:off x="431833" y="1025484"/>
            <a:ext cx="5691241" cy="3933218"/>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AutoShape 2">
            <a:extLst>
              <a:ext uri="{FF2B5EF4-FFF2-40B4-BE49-F238E27FC236}">
                <a16:creationId xmlns:a16="http://schemas.microsoft.com/office/drawing/2014/main" id="{3798EC02-523D-43C2-BAA5-F5CE49046297}"/>
              </a:ext>
            </a:extLst>
          </p:cNvPr>
          <p:cNvSpPr>
            <a:spLocks noChangeAspect="1" noChangeArrowheads="1"/>
          </p:cNvSpPr>
          <p:nvPr/>
        </p:nvSpPr>
        <p:spPr bwMode="auto">
          <a:xfrm>
            <a:off x="5943599" y="3276599"/>
            <a:ext cx="2256817" cy="22568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9A5E27C-78C8-4906-ADF0-F41DFA05E8DA}"/>
              </a:ext>
            </a:extLst>
          </p:cNvPr>
          <p:cNvPicPr>
            <a:picLocks noChangeAspect="1"/>
          </p:cNvPicPr>
          <p:nvPr/>
        </p:nvPicPr>
        <p:blipFill>
          <a:blip r:embed="rId5"/>
          <a:stretch>
            <a:fillRect/>
          </a:stretch>
        </p:blipFill>
        <p:spPr>
          <a:xfrm>
            <a:off x="8200416" y="993924"/>
            <a:ext cx="3501958" cy="3501958"/>
          </a:xfrm>
          <a:prstGeom prst="rect">
            <a:avLst/>
          </a:prstGeom>
        </p:spPr>
      </p:pic>
    </p:spTree>
    <p:extLst>
      <p:ext uri="{BB962C8B-B14F-4D97-AF65-F5344CB8AC3E}">
        <p14:creationId xmlns:p14="http://schemas.microsoft.com/office/powerpoint/2010/main" val="40952168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0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08118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0461" y="156218"/>
            <a:ext cx="5471539" cy="810495"/>
          </a:xfrm>
        </p:spPr>
        <p:txBody>
          <a:bodyPr vert="horz" lIns="121920" tIns="60960" rIns="121920" bIns="60960" rtlCol="0" anchor="ctr">
            <a:normAutofit fontScale="90000"/>
          </a:bodyPr>
          <a:lstStyle/>
          <a:p>
            <a:pPr defTabSz="1219170"/>
            <a:r>
              <a:rPr lang="en-US" sz="5867" dirty="0">
                <a:solidFill>
                  <a:srgbClr val="000000"/>
                </a:solidFill>
              </a:rPr>
              <a:t>¿</a:t>
            </a:r>
            <a:r>
              <a:rPr lang="en-US" sz="5867" dirty="0" err="1">
                <a:solidFill>
                  <a:srgbClr val="000000"/>
                </a:solidFill>
              </a:rPr>
              <a:t>Quienes</a:t>
            </a:r>
            <a:r>
              <a:rPr lang="en-US" sz="5867" dirty="0">
                <a:solidFill>
                  <a:srgbClr val="000000"/>
                </a:solidFill>
              </a:rPr>
              <a:t> </a:t>
            </a:r>
            <a:r>
              <a:rPr lang="en-US" sz="5867" dirty="0" err="1">
                <a:solidFill>
                  <a:srgbClr val="000000"/>
                </a:solidFill>
              </a:rPr>
              <a:t>somos</a:t>
            </a:r>
            <a:r>
              <a:rPr lang="en-US" sz="5867" dirty="0">
                <a:solidFill>
                  <a:srgbClr val="000000"/>
                </a:solidFill>
              </a:rPr>
              <a:t>?</a:t>
            </a:r>
          </a:p>
        </p:txBody>
      </p:sp>
      <p:pic>
        <p:nvPicPr>
          <p:cNvPr id="1026" name="Picture 2" descr="https://i0.wp.com/blogs.cfainstitute.org/investor/files/2018/01/Artificial-Intelligence-The-Next-Step-in-Corporate-Governance.png?resize=940%2C575&amp;ssl=1">
            <a:extLst>
              <a:ext uri="{FF2B5EF4-FFF2-40B4-BE49-F238E27FC236}">
                <a16:creationId xmlns:a16="http://schemas.microsoft.com/office/drawing/2014/main" id="{4590AA15-7CED-495B-B4AE-9093CE5A86F5}"/>
              </a:ext>
            </a:extLst>
          </p:cNvPr>
          <p:cNvPicPr>
            <a:picLocks noChangeAspect="1" noChangeArrowheads="1"/>
          </p:cNvPicPr>
          <p:nvPr/>
        </p:nvPicPr>
        <p:blipFill rotWithShape="1">
          <a:blip r:embed="rId3" cstate="print">
            <a:alphaModFix/>
            <a:extLst>
              <a:ext uri="{28A0092B-C50C-407E-A947-70E740481C1C}">
                <a14:useLocalDpi xmlns:a14="http://schemas.microsoft.com/office/drawing/2010/main" val="0"/>
              </a:ext>
            </a:extLst>
          </a:blip>
          <a:srcRect r="1" b="6270"/>
          <a:stretch/>
        </p:blipFill>
        <p:spPr bwMode="auto">
          <a:xfrm>
            <a:off x="-1" y="43644"/>
            <a:ext cx="6411971" cy="3676301"/>
          </a:xfrm>
          <a:custGeom>
            <a:avLst/>
            <a:gdLst>
              <a:gd name="connsiteX0" fmla="*/ 21954 w 3674754"/>
              <a:gd name="connsiteY0" fmla="*/ 0 h 2106932"/>
              <a:gd name="connsiteX1" fmla="*/ 3652800 w 3674754"/>
              <a:gd name="connsiteY1" fmla="*/ 0 h 2106932"/>
              <a:gd name="connsiteX2" fmla="*/ 3665268 w 3674754"/>
              <a:gd name="connsiteY2" fmla="*/ 81694 h 2106932"/>
              <a:gd name="connsiteX3" fmla="*/ 3674754 w 3674754"/>
              <a:gd name="connsiteY3" fmla="*/ 269555 h 2106932"/>
              <a:gd name="connsiteX4" fmla="*/ 1837377 w 3674754"/>
              <a:gd name="connsiteY4" fmla="*/ 2106932 h 2106932"/>
              <a:gd name="connsiteX5" fmla="*/ 0 w 3674754"/>
              <a:gd name="connsiteY5" fmla="*/ 269555 h 2106932"/>
              <a:gd name="connsiteX6" fmla="*/ 9486 w 3674754"/>
              <a:gd name="connsiteY6" fmla="*/ 81694 h 210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4754" h="2106932">
                <a:moveTo>
                  <a:pt x="21954" y="0"/>
                </a:moveTo>
                <a:lnTo>
                  <a:pt x="3652800" y="0"/>
                </a:lnTo>
                <a:lnTo>
                  <a:pt x="3665268" y="81694"/>
                </a:lnTo>
                <a:cubicBezTo>
                  <a:pt x="3671541" y="143461"/>
                  <a:pt x="3674754" y="206133"/>
                  <a:pt x="3674754" y="269555"/>
                </a:cubicBezTo>
                <a:cubicBezTo>
                  <a:pt x="3674754" y="1284311"/>
                  <a:pt x="2852132" y="2106932"/>
                  <a:pt x="1837377" y="2106932"/>
                </a:cubicBezTo>
                <a:cubicBezTo>
                  <a:pt x="822622" y="2106932"/>
                  <a:pt x="0" y="1284311"/>
                  <a:pt x="0" y="269555"/>
                </a:cubicBezTo>
                <a:cubicBezTo>
                  <a:pt x="0" y="206133"/>
                  <a:pt x="3214" y="143461"/>
                  <a:pt x="9486" y="81694"/>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1028" name="Picture 4" descr="https://cdn-images-1.medium.com/max/1600/1*rchGC6ySU1CEezcLEMJkzg.jpeg">
            <a:extLst>
              <a:ext uri="{FF2B5EF4-FFF2-40B4-BE49-F238E27FC236}">
                <a16:creationId xmlns:a16="http://schemas.microsoft.com/office/drawing/2014/main" id="{32253F4E-8B2F-4C5B-B006-774EB2BA4FA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0372" r="5027" b="4"/>
          <a:stretch/>
        </p:blipFill>
        <p:spPr bwMode="auto">
          <a:xfrm>
            <a:off x="7191417" y="2912700"/>
            <a:ext cx="5000583" cy="3945300"/>
          </a:xfrm>
          <a:custGeom>
            <a:avLst/>
            <a:gdLst>
              <a:gd name="connsiteX0" fmla="*/ 2554615 w 4792674"/>
              <a:gd name="connsiteY0" fmla="*/ 0 h 3781268"/>
              <a:gd name="connsiteX1" fmla="*/ 4672942 w 4792674"/>
              <a:gd name="connsiteY1" fmla="*/ 1126306 h 3781268"/>
              <a:gd name="connsiteX2" fmla="*/ 4792674 w 4792674"/>
              <a:gd name="connsiteY2" fmla="*/ 1323391 h 3781268"/>
              <a:gd name="connsiteX3" fmla="*/ 4792674 w 4792674"/>
              <a:gd name="connsiteY3" fmla="*/ 3781268 h 3781268"/>
              <a:gd name="connsiteX4" fmla="*/ 313779 w 4792674"/>
              <a:gd name="connsiteY4" fmla="*/ 3781268 h 3781268"/>
              <a:gd name="connsiteX5" fmla="*/ 308328 w 4792674"/>
              <a:gd name="connsiteY5" fmla="*/ 3772297 h 3781268"/>
              <a:gd name="connsiteX6" fmla="*/ 0 w 4792674"/>
              <a:gd name="connsiteY6" fmla="*/ 2554615 h 3781268"/>
              <a:gd name="connsiteX7" fmla="*/ 2554615 w 4792674"/>
              <a:gd name="connsiteY7" fmla="*/ 0 h 37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31294" y="1625891"/>
            <a:ext cx="6092825" cy="3133144"/>
          </a:xfrm>
          <a:prstGeom prst="rect">
            <a:avLst/>
          </a:prstGeom>
          <a:noFill/>
        </p:spPr>
        <p:txBody>
          <a:bodyPr vert="horz" wrap="square" lIns="0" tIns="45720" rIns="0" bIns="45720" rtlCol="0" anchor="ctr">
            <a:noAutofit/>
          </a:bodyPr>
          <a:lstStyle/>
          <a:p>
            <a:pPr>
              <a:lnSpc>
                <a:spcPct val="150000"/>
              </a:lnSpc>
              <a:spcAft>
                <a:spcPts val="600"/>
              </a:spcAft>
              <a:buSzPct val="90000"/>
            </a:pPr>
            <a:endParaRPr lang="en-US" sz="2800">
              <a:solidFill>
                <a:srgbClr val="505050">
                  <a:alpha val="99000"/>
                </a:srgbClr>
              </a:solidFill>
            </a:endParaRPr>
          </a:p>
        </p:txBody>
      </p:sp>
      <p:sp>
        <p:nvSpPr>
          <p:cNvPr id="11" name="Marcador de texto 2">
            <a:extLst>
              <a:ext uri="{FF2B5EF4-FFF2-40B4-BE49-F238E27FC236}">
                <a16:creationId xmlns:a16="http://schemas.microsoft.com/office/drawing/2014/main" id="{3CF41678-959B-42D5-BC7B-83BDE8C13EAF}"/>
              </a:ext>
            </a:extLst>
          </p:cNvPr>
          <p:cNvSpPr txBox="1">
            <a:spLocks/>
          </p:cNvSpPr>
          <p:nvPr/>
        </p:nvSpPr>
        <p:spPr>
          <a:xfrm>
            <a:off x="1965730" y="5009906"/>
            <a:ext cx="2908141" cy="109871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_tradnl" sz="2400" dirty="0">
                <a:solidFill>
                  <a:schemeClr val="tx1"/>
                </a:solidFill>
              </a:rPr>
              <a:t>Roberto Tejero</a:t>
            </a:r>
          </a:p>
          <a:p>
            <a:pPr marL="0" indent="0">
              <a:buNone/>
            </a:pPr>
            <a:r>
              <a:rPr lang="es-ES_tradnl" sz="1600" dirty="0">
                <a:solidFill>
                  <a:schemeClr val="tx1"/>
                </a:solidFill>
              </a:rPr>
              <a:t>@</a:t>
            </a:r>
            <a:r>
              <a:rPr lang="es-ES_tradnl" sz="1600" dirty="0" err="1">
                <a:solidFill>
                  <a:schemeClr val="tx1"/>
                </a:solidFill>
              </a:rPr>
              <a:t>robtejero</a:t>
            </a:r>
            <a:endParaRPr lang="es-ES_tradnl" sz="2000" dirty="0">
              <a:solidFill>
                <a:schemeClr val="tx1"/>
              </a:solidFill>
            </a:endParaRPr>
          </a:p>
          <a:p>
            <a:pPr marL="0" indent="0">
              <a:lnSpc>
                <a:spcPct val="100000"/>
              </a:lnSpc>
              <a:spcBef>
                <a:spcPts val="600"/>
              </a:spcBef>
              <a:buNone/>
            </a:pPr>
            <a:r>
              <a:rPr lang="es-ES_tradnl" sz="1800" i="1" dirty="0">
                <a:solidFill>
                  <a:schemeClr val="tx1"/>
                </a:solidFill>
              </a:rPr>
              <a:t>Microsoft CDM MVP</a:t>
            </a:r>
            <a:br>
              <a:rPr lang="es-ES_tradnl" sz="1800" dirty="0">
                <a:solidFill>
                  <a:schemeClr val="tx1"/>
                </a:solidFill>
              </a:rPr>
            </a:br>
            <a:br>
              <a:rPr lang="es-ES_tradnl" sz="1600" dirty="0">
                <a:solidFill>
                  <a:schemeClr val="bg1"/>
                </a:solidFill>
              </a:rPr>
            </a:br>
            <a:br>
              <a:rPr lang="es-ES_tradnl" sz="2400" dirty="0">
                <a:solidFill>
                  <a:schemeClr val="bg1"/>
                </a:solidFill>
              </a:rPr>
            </a:br>
            <a:br>
              <a:rPr lang="es-ES_tradnl" sz="2400" dirty="0">
                <a:solidFill>
                  <a:schemeClr val="bg1"/>
                </a:solidFill>
              </a:rPr>
            </a:br>
            <a:endParaRPr lang="es-ES_tradnl" sz="1800" dirty="0">
              <a:solidFill>
                <a:schemeClr val="bg1"/>
              </a:solidFill>
            </a:endParaRPr>
          </a:p>
        </p:txBody>
      </p:sp>
      <p:pic>
        <p:nvPicPr>
          <p:cNvPr id="13" name="Picture 2" descr="https://sessionize.com/image?f=611ecf5ef869a0538efa7a43de269640,200,200,True,False,66-88f7-4768-9bfc-ebfad282e9c7.a12fa54a-d242-41e1-96da-a63ba4b7c4dd.PNG">
            <a:extLst>
              <a:ext uri="{FF2B5EF4-FFF2-40B4-BE49-F238E27FC236}">
                <a16:creationId xmlns:a16="http://schemas.microsoft.com/office/drawing/2014/main" id="{DE3EC350-F69E-4867-B474-3EB22CB713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286" y="5014815"/>
            <a:ext cx="10287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wearing a suit and tie&#10;&#10;Description automatically generated">
            <a:extLst>
              <a:ext uri="{FF2B5EF4-FFF2-40B4-BE49-F238E27FC236}">
                <a16:creationId xmlns:a16="http://schemas.microsoft.com/office/drawing/2014/main" id="{AE7A6B04-B108-4949-BA93-1EE886BC48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5414" y="1288811"/>
            <a:ext cx="712619" cy="1185965"/>
          </a:xfrm>
          <a:prstGeom prst="rect">
            <a:avLst/>
          </a:prstGeom>
        </p:spPr>
      </p:pic>
      <p:sp>
        <p:nvSpPr>
          <p:cNvPr id="15" name="Marcador de texto 2">
            <a:extLst>
              <a:ext uri="{FF2B5EF4-FFF2-40B4-BE49-F238E27FC236}">
                <a16:creationId xmlns:a16="http://schemas.microsoft.com/office/drawing/2014/main" id="{AB4C7697-E6BB-4C8A-9A10-F8B9207F57E3}"/>
              </a:ext>
            </a:extLst>
          </p:cNvPr>
          <p:cNvSpPr txBox="1">
            <a:spLocks/>
          </p:cNvSpPr>
          <p:nvPr/>
        </p:nvSpPr>
        <p:spPr>
          <a:xfrm>
            <a:off x="7884055" y="1288811"/>
            <a:ext cx="3397285" cy="109871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_tradnl" sz="2400" dirty="0">
                <a:solidFill>
                  <a:schemeClr val="tx1"/>
                </a:solidFill>
              </a:rPr>
              <a:t>Francisco Sepulveda</a:t>
            </a:r>
          </a:p>
          <a:p>
            <a:pPr marL="0" indent="0">
              <a:buNone/>
            </a:pPr>
            <a:r>
              <a:rPr lang="es-ES_tradnl" sz="1600" dirty="0">
                <a:solidFill>
                  <a:schemeClr val="tx1"/>
                </a:solidFill>
              </a:rPr>
              <a:t>@</a:t>
            </a:r>
            <a:r>
              <a:rPr lang="es-ES_tradnl" sz="1600" dirty="0" err="1">
                <a:solidFill>
                  <a:schemeClr val="tx1"/>
                </a:solidFill>
              </a:rPr>
              <a:t>FMSepulveda</a:t>
            </a:r>
            <a:endParaRPr lang="es-ES_tradnl" sz="2000" dirty="0">
              <a:solidFill>
                <a:schemeClr val="tx1"/>
              </a:solidFill>
            </a:endParaRPr>
          </a:p>
          <a:p>
            <a:pPr marL="0" indent="0">
              <a:lnSpc>
                <a:spcPct val="100000"/>
              </a:lnSpc>
              <a:spcBef>
                <a:spcPts val="600"/>
              </a:spcBef>
              <a:buNone/>
            </a:pPr>
            <a:r>
              <a:rPr lang="es-ES_tradnl" sz="1800" i="1" dirty="0">
                <a:solidFill>
                  <a:schemeClr val="tx1"/>
                </a:solidFill>
              </a:rPr>
              <a:t>Consultor y Formador </a:t>
            </a:r>
            <a:br>
              <a:rPr lang="es-ES_tradnl" sz="1800" dirty="0">
                <a:solidFill>
                  <a:schemeClr val="bg1"/>
                </a:solidFill>
              </a:rPr>
            </a:br>
            <a:br>
              <a:rPr lang="es-ES_tradnl" sz="1600" dirty="0">
                <a:solidFill>
                  <a:schemeClr val="bg1"/>
                </a:solidFill>
              </a:rPr>
            </a:br>
            <a:br>
              <a:rPr lang="es-ES_tradnl" sz="2400" dirty="0">
                <a:solidFill>
                  <a:schemeClr val="bg1"/>
                </a:solidFill>
              </a:rPr>
            </a:br>
            <a:br>
              <a:rPr lang="es-ES_tradnl" sz="2400" dirty="0">
                <a:solidFill>
                  <a:schemeClr val="bg1"/>
                </a:solidFill>
              </a:rPr>
            </a:br>
            <a:endParaRPr lang="es-ES_tradnl" sz="1800" dirty="0">
              <a:solidFill>
                <a:schemeClr val="bg1"/>
              </a:solidFill>
            </a:endParaRPr>
          </a:p>
        </p:txBody>
      </p:sp>
      <p:pic>
        <p:nvPicPr>
          <p:cNvPr id="4" name="Picture 3" descr="A screenshot of a cell phone&#10;&#10;Description automatically generated">
            <a:extLst>
              <a:ext uri="{FF2B5EF4-FFF2-40B4-BE49-F238E27FC236}">
                <a16:creationId xmlns:a16="http://schemas.microsoft.com/office/drawing/2014/main" id="{2FE2B9D7-B1D2-4957-BFE3-F04FBF6D73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3192" y="4957712"/>
            <a:ext cx="1850927" cy="1203103"/>
          </a:xfrm>
          <a:prstGeom prst="rect">
            <a:avLst/>
          </a:prstGeom>
        </p:spPr>
      </p:pic>
    </p:spTree>
    <p:extLst>
      <p:ext uri="{BB962C8B-B14F-4D97-AF65-F5344CB8AC3E}">
        <p14:creationId xmlns:p14="http://schemas.microsoft.com/office/powerpoint/2010/main" val="156996329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D6615B-6148-4767-AC09-F96815F52120}"/>
              </a:ext>
            </a:extLst>
          </p:cNvPr>
          <p:cNvSpPr>
            <a:spLocks noGrp="1"/>
          </p:cNvSpPr>
          <p:nvPr>
            <p:ph type="title"/>
          </p:nvPr>
        </p:nvSpPr>
        <p:spPr>
          <a:xfrm>
            <a:off x="9267196" y="135741"/>
            <a:ext cx="2857500" cy="360200"/>
          </a:xfrm>
        </p:spPr>
        <p:txBody>
          <a:bodyPr>
            <a:normAutofit/>
          </a:bodyPr>
          <a:lstStyle/>
          <a:p>
            <a:pPr marL="342900" indent="-342900">
              <a:buAutoNum type="arabicPeriod"/>
            </a:pPr>
            <a:r>
              <a:rPr lang="es-ES" sz="1800" b="1" dirty="0">
                <a:effectLst>
                  <a:glow rad="38100">
                    <a:prstClr val="black">
                      <a:lumMod val="50000"/>
                      <a:lumOff val="50000"/>
                      <a:alpha val="20000"/>
                    </a:prstClr>
                  </a:glow>
                  <a:outerShdw blurRad="44450" dist="12700" dir="13860000" algn="tl" rotWithShape="0">
                    <a:srgbClr val="000000">
                      <a:alpha val="20000"/>
                    </a:srgbClr>
                  </a:outerShdw>
                </a:effectLst>
              </a:rPr>
              <a:t>MACHINE LEARNING</a:t>
            </a:r>
          </a:p>
        </p:txBody>
      </p:sp>
      <p:sp>
        <p:nvSpPr>
          <p:cNvPr id="4" name="Marcador de texto 3">
            <a:extLst>
              <a:ext uri="{FF2B5EF4-FFF2-40B4-BE49-F238E27FC236}">
                <a16:creationId xmlns:a16="http://schemas.microsoft.com/office/drawing/2014/main" id="{382CB2F4-0FA2-484E-9DB3-C653D8DA39D5}"/>
              </a:ext>
            </a:extLst>
          </p:cNvPr>
          <p:cNvSpPr>
            <a:spLocks noGrp="1"/>
          </p:cNvSpPr>
          <p:nvPr>
            <p:ph type="body" sz="half" idx="2"/>
          </p:nvPr>
        </p:nvSpPr>
        <p:spPr>
          <a:xfrm>
            <a:off x="665161" y="2104611"/>
            <a:ext cx="7404652" cy="2648778"/>
          </a:xfrm>
        </p:spPr>
        <p:txBody>
          <a:bodyPr>
            <a:normAutofit/>
          </a:bodyPr>
          <a:lstStyle/>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AutoNum type="arabicPeriod"/>
            </a:pPr>
            <a:endParaRPr lang="es-E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5" name="Título 1">
            <a:extLst>
              <a:ext uri="{FF2B5EF4-FFF2-40B4-BE49-F238E27FC236}">
                <a16:creationId xmlns:a16="http://schemas.microsoft.com/office/drawing/2014/main" id="{30AEA9D5-EF54-4C2E-949D-617F1469BC68}"/>
              </a:ext>
            </a:extLst>
          </p:cNvPr>
          <p:cNvSpPr txBox="1">
            <a:spLocks/>
          </p:cNvSpPr>
          <p:nvPr/>
        </p:nvSpPr>
        <p:spPr>
          <a:xfrm>
            <a:off x="228827" y="495941"/>
            <a:ext cx="8598308" cy="64583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effectLst>
                  <a:glow rad="38100">
                    <a:prstClr val="black">
                      <a:lumMod val="50000"/>
                      <a:lumOff val="50000"/>
                      <a:alpha val="20000"/>
                    </a:prstClr>
                  </a:glow>
                  <a:outerShdw blurRad="44450" dist="12700" dir="13860000" algn="tl" rotWithShape="0">
                    <a:srgbClr val="000000">
                      <a:alpha val="20000"/>
                    </a:srgbClr>
                  </a:outerShdw>
                </a:effectLst>
              </a:rPr>
              <a:t>¿es </a:t>
            </a:r>
            <a:r>
              <a:rPr lang="es-ES" dirty="0" err="1">
                <a:effectLst>
                  <a:glow rad="38100">
                    <a:prstClr val="black">
                      <a:lumMod val="50000"/>
                      <a:lumOff val="50000"/>
                      <a:alpha val="20000"/>
                    </a:prstClr>
                  </a:glow>
                  <a:outerShdw blurRad="44450" dist="12700" dir="13860000" algn="tl" rotWithShape="0">
                    <a:srgbClr val="000000">
                      <a:alpha val="20000"/>
                    </a:srgbClr>
                  </a:outerShdw>
                </a:effectLst>
              </a:rPr>
              <a:t>ai</a:t>
            </a:r>
            <a:r>
              <a:rPr lang="es-ES" dirty="0">
                <a:effectLst>
                  <a:glow rad="38100">
                    <a:prstClr val="black">
                      <a:lumMod val="50000"/>
                      <a:lumOff val="50000"/>
                      <a:alpha val="20000"/>
                    </a:prstClr>
                  </a:glow>
                  <a:outerShdw blurRad="44450" dist="12700" dir="13860000" algn="tl" rotWithShape="0">
                    <a:srgbClr val="000000">
                      <a:alpha val="20000"/>
                    </a:srgbClr>
                  </a:outerShdw>
                </a:effectLst>
              </a:rPr>
              <a:t>/ml dañina para el ser humano?</a:t>
            </a:r>
          </a:p>
        </p:txBody>
      </p:sp>
      <p:sp>
        <p:nvSpPr>
          <p:cNvPr id="6" name="Rectangle 5">
            <a:extLst>
              <a:ext uri="{FF2B5EF4-FFF2-40B4-BE49-F238E27FC236}">
                <a16:creationId xmlns:a16="http://schemas.microsoft.com/office/drawing/2014/main" id="{83BD399B-828A-4170-B8EE-740CAC2DA770}"/>
              </a:ext>
            </a:extLst>
          </p:cNvPr>
          <p:cNvSpPr/>
          <p:nvPr/>
        </p:nvSpPr>
        <p:spPr>
          <a:xfrm>
            <a:off x="8154841" y="3185181"/>
            <a:ext cx="2224709" cy="523220"/>
          </a:xfrm>
          <a:prstGeom prst="rect">
            <a:avLst/>
          </a:prstGeom>
        </p:spPr>
        <p:txBody>
          <a:bodyPr wrap="square">
            <a:spAutoFit/>
          </a:bodyPr>
          <a:lstStyle/>
          <a:p>
            <a:pPr algn="ctr"/>
            <a:r>
              <a:rPr lang="en-US" sz="1400" dirty="0"/>
              <a:t>Elon Musk</a:t>
            </a:r>
          </a:p>
          <a:p>
            <a:pPr algn="ctr"/>
            <a:r>
              <a:rPr lang="en-US" sz="1400" dirty="0"/>
              <a:t>Tesla chief executive </a:t>
            </a:r>
          </a:p>
        </p:txBody>
      </p:sp>
      <p:sp>
        <p:nvSpPr>
          <p:cNvPr id="9" name="TextBox 8">
            <a:extLst>
              <a:ext uri="{FF2B5EF4-FFF2-40B4-BE49-F238E27FC236}">
                <a16:creationId xmlns:a16="http://schemas.microsoft.com/office/drawing/2014/main" id="{973E84D0-6098-4275-B983-CF20C2F15887}"/>
              </a:ext>
            </a:extLst>
          </p:cNvPr>
          <p:cNvSpPr txBox="1"/>
          <p:nvPr/>
        </p:nvSpPr>
        <p:spPr>
          <a:xfrm>
            <a:off x="1606995" y="3382395"/>
            <a:ext cx="1493870" cy="523220"/>
          </a:xfrm>
          <a:prstGeom prst="rect">
            <a:avLst/>
          </a:prstGeom>
          <a:noFill/>
        </p:spPr>
        <p:txBody>
          <a:bodyPr wrap="none" rtlCol="0">
            <a:spAutoFit/>
          </a:bodyPr>
          <a:lstStyle/>
          <a:p>
            <a:pPr algn="ctr"/>
            <a:r>
              <a:rPr lang="en-US" sz="1400" dirty="0"/>
              <a:t>Steve Wozniak</a:t>
            </a:r>
          </a:p>
          <a:p>
            <a:pPr algn="ctr"/>
            <a:r>
              <a:rPr lang="en-US" sz="1400" dirty="0"/>
              <a:t>Apple co-founder </a:t>
            </a:r>
          </a:p>
        </p:txBody>
      </p:sp>
      <p:sp>
        <p:nvSpPr>
          <p:cNvPr id="10" name="TextBox 9">
            <a:extLst>
              <a:ext uri="{FF2B5EF4-FFF2-40B4-BE49-F238E27FC236}">
                <a16:creationId xmlns:a16="http://schemas.microsoft.com/office/drawing/2014/main" id="{57E4C807-8BA0-41B9-BA29-199443E48FBF}"/>
              </a:ext>
            </a:extLst>
          </p:cNvPr>
          <p:cNvSpPr txBox="1"/>
          <p:nvPr/>
        </p:nvSpPr>
        <p:spPr>
          <a:xfrm>
            <a:off x="1486609" y="6203299"/>
            <a:ext cx="1734642" cy="523220"/>
          </a:xfrm>
          <a:prstGeom prst="rect">
            <a:avLst/>
          </a:prstGeom>
          <a:noFill/>
        </p:spPr>
        <p:txBody>
          <a:bodyPr wrap="none" rtlCol="0">
            <a:spAutoFit/>
          </a:bodyPr>
          <a:lstStyle/>
          <a:p>
            <a:pPr algn="ctr"/>
            <a:r>
              <a:rPr lang="en-US" sz="1400" dirty="0"/>
              <a:t>Bill Gates</a:t>
            </a:r>
          </a:p>
          <a:p>
            <a:pPr algn="ctr"/>
            <a:r>
              <a:rPr lang="en-US" sz="1400" dirty="0"/>
              <a:t>Microsoft co-founder</a:t>
            </a:r>
          </a:p>
        </p:txBody>
      </p:sp>
      <p:grpSp>
        <p:nvGrpSpPr>
          <p:cNvPr id="11" name="Group 10">
            <a:extLst>
              <a:ext uri="{FF2B5EF4-FFF2-40B4-BE49-F238E27FC236}">
                <a16:creationId xmlns:a16="http://schemas.microsoft.com/office/drawing/2014/main" id="{89EC91AC-BCF8-4018-86C2-9F92F8DDC143}"/>
              </a:ext>
            </a:extLst>
          </p:cNvPr>
          <p:cNvGrpSpPr/>
          <p:nvPr/>
        </p:nvGrpSpPr>
        <p:grpSpPr>
          <a:xfrm>
            <a:off x="3850823" y="3917504"/>
            <a:ext cx="1972916" cy="820647"/>
            <a:chOff x="3051314" y="3852140"/>
            <a:chExt cx="1972916" cy="820647"/>
          </a:xfrm>
        </p:grpSpPr>
        <p:sp>
          <p:nvSpPr>
            <p:cNvPr id="12" name="Rounded Rectangular Callout 9">
              <a:extLst>
                <a:ext uri="{FF2B5EF4-FFF2-40B4-BE49-F238E27FC236}">
                  <a16:creationId xmlns:a16="http://schemas.microsoft.com/office/drawing/2014/main" id="{539A561C-1105-468D-B259-4715AE9F8712}"/>
                </a:ext>
              </a:extLst>
            </p:cNvPr>
            <p:cNvSpPr/>
            <p:nvPr/>
          </p:nvSpPr>
          <p:spPr>
            <a:xfrm>
              <a:off x="3051314" y="3852140"/>
              <a:ext cx="1864326" cy="820647"/>
            </a:xfrm>
            <a:prstGeom prst="wedgeRoundRectCallout">
              <a:avLst>
                <a:gd name="adj1" fmla="val -58963"/>
                <a:gd name="adj2" fmla="val 98436"/>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3" name="TextBox 12">
              <a:extLst>
                <a:ext uri="{FF2B5EF4-FFF2-40B4-BE49-F238E27FC236}">
                  <a16:creationId xmlns:a16="http://schemas.microsoft.com/office/drawing/2014/main" id="{7980A383-7471-4CD4-93C0-E31F475C4502}"/>
                </a:ext>
              </a:extLst>
            </p:cNvPr>
            <p:cNvSpPr txBox="1"/>
            <p:nvPr/>
          </p:nvSpPr>
          <p:spPr>
            <a:xfrm>
              <a:off x="3066221" y="3859885"/>
              <a:ext cx="1958009" cy="738664"/>
            </a:xfrm>
            <a:prstGeom prst="rect">
              <a:avLst/>
            </a:prstGeom>
            <a:noFill/>
          </p:spPr>
          <p:txBody>
            <a:bodyPr wrap="square" rtlCol="0">
              <a:spAutoFit/>
            </a:bodyPr>
            <a:lstStyle/>
            <a:p>
              <a:r>
                <a:rPr lang="en-US" sz="1400" dirty="0"/>
                <a:t>“I don’t understand why some people are not concerned” [3]</a:t>
              </a:r>
            </a:p>
          </p:txBody>
        </p:sp>
      </p:grpSp>
      <p:grpSp>
        <p:nvGrpSpPr>
          <p:cNvPr id="15" name="Group 14">
            <a:extLst>
              <a:ext uri="{FF2B5EF4-FFF2-40B4-BE49-F238E27FC236}">
                <a16:creationId xmlns:a16="http://schemas.microsoft.com/office/drawing/2014/main" id="{899B66EB-9630-4B21-AAD6-13CA37082743}"/>
              </a:ext>
            </a:extLst>
          </p:cNvPr>
          <p:cNvGrpSpPr/>
          <p:nvPr/>
        </p:nvGrpSpPr>
        <p:grpSpPr>
          <a:xfrm>
            <a:off x="4672549" y="5148277"/>
            <a:ext cx="1814949" cy="1119882"/>
            <a:chOff x="3753645" y="4685015"/>
            <a:chExt cx="1814949" cy="1119883"/>
          </a:xfrm>
        </p:grpSpPr>
        <p:sp>
          <p:nvSpPr>
            <p:cNvPr id="16" name="Rounded Rectangular Callout 13">
              <a:extLst>
                <a:ext uri="{FF2B5EF4-FFF2-40B4-BE49-F238E27FC236}">
                  <a16:creationId xmlns:a16="http://schemas.microsoft.com/office/drawing/2014/main" id="{2DA870D0-1DA8-4EF1-93DF-C5512CC88BE6}"/>
                </a:ext>
              </a:extLst>
            </p:cNvPr>
            <p:cNvSpPr/>
            <p:nvPr/>
          </p:nvSpPr>
          <p:spPr>
            <a:xfrm>
              <a:off x="3753645" y="4685015"/>
              <a:ext cx="1814948" cy="1119883"/>
            </a:xfrm>
            <a:prstGeom prst="wedgeRoundRectCallout">
              <a:avLst>
                <a:gd name="adj1" fmla="val 128719"/>
                <a:gd name="adj2" fmla="val -80223"/>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0AB58872-C3A0-42A1-8425-76124264639B}"/>
                </a:ext>
              </a:extLst>
            </p:cNvPr>
            <p:cNvSpPr txBox="1"/>
            <p:nvPr/>
          </p:nvSpPr>
          <p:spPr>
            <a:xfrm>
              <a:off x="3791766" y="4759252"/>
              <a:ext cx="1776828" cy="954107"/>
            </a:xfrm>
            <a:prstGeom prst="rect">
              <a:avLst/>
            </a:prstGeom>
            <a:noFill/>
          </p:spPr>
          <p:txBody>
            <a:bodyPr wrap="square" rtlCol="0">
              <a:spAutoFit/>
            </a:bodyPr>
            <a:lstStyle/>
            <a:p>
              <a:r>
                <a:rPr lang="en-US" sz="1400"/>
                <a:t>“ … full artificial intelligence could spell the end of the human race” [4]</a:t>
              </a:r>
            </a:p>
          </p:txBody>
        </p:sp>
      </p:grpSp>
      <p:grpSp>
        <p:nvGrpSpPr>
          <p:cNvPr id="18" name="Group 17">
            <a:extLst>
              <a:ext uri="{FF2B5EF4-FFF2-40B4-BE49-F238E27FC236}">
                <a16:creationId xmlns:a16="http://schemas.microsoft.com/office/drawing/2014/main" id="{921AA0AA-53E3-488F-A91E-B1070C8BC73B}"/>
              </a:ext>
            </a:extLst>
          </p:cNvPr>
          <p:cNvGrpSpPr/>
          <p:nvPr/>
        </p:nvGrpSpPr>
        <p:grpSpPr>
          <a:xfrm>
            <a:off x="4672549" y="2507155"/>
            <a:ext cx="2111449" cy="1119882"/>
            <a:chOff x="3666666" y="1362667"/>
            <a:chExt cx="2111449" cy="1119883"/>
          </a:xfrm>
        </p:grpSpPr>
        <p:sp>
          <p:nvSpPr>
            <p:cNvPr id="19" name="Rounded Rectangular Callout 22">
              <a:extLst>
                <a:ext uri="{FF2B5EF4-FFF2-40B4-BE49-F238E27FC236}">
                  <a16:creationId xmlns:a16="http://schemas.microsoft.com/office/drawing/2014/main" id="{F05C4AC8-59C1-4623-8468-13CF7A6AB80E}"/>
                </a:ext>
              </a:extLst>
            </p:cNvPr>
            <p:cNvSpPr/>
            <p:nvPr/>
          </p:nvSpPr>
          <p:spPr>
            <a:xfrm>
              <a:off x="3666666" y="1362667"/>
              <a:ext cx="2111449" cy="1119883"/>
            </a:xfrm>
            <a:prstGeom prst="wedgeRoundRectCallout">
              <a:avLst>
                <a:gd name="adj1" fmla="val 103515"/>
                <a:gd name="adj2" fmla="val -66397"/>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0" name="TextBox 19">
              <a:extLst>
                <a:ext uri="{FF2B5EF4-FFF2-40B4-BE49-F238E27FC236}">
                  <a16:creationId xmlns:a16="http://schemas.microsoft.com/office/drawing/2014/main" id="{D1A2E445-3F28-4CFF-9E1C-EE6BB5239403}"/>
                </a:ext>
              </a:extLst>
            </p:cNvPr>
            <p:cNvSpPr txBox="1"/>
            <p:nvPr/>
          </p:nvSpPr>
          <p:spPr>
            <a:xfrm>
              <a:off x="3666666" y="1445554"/>
              <a:ext cx="2111449" cy="954108"/>
            </a:xfrm>
            <a:prstGeom prst="rect">
              <a:avLst/>
            </a:prstGeom>
            <a:noFill/>
          </p:spPr>
          <p:txBody>
            <a:bodyPr wrap="square" rtlCol="0">
              <a:spAutoFit/>
            </a:bodyPr>
            <a:lstStyle/>
            <a:p>
              <a:r>
                <a:rPr lang="en-US" sz="1400" dirty="0"/>
                <a:t>AI is a “demon” that is “potentially more dangerous than nuclear weapons” [2]</a:t>
              </a:r>
            </a:p>
          </p:txBody>
        </p:sp>
      </p:grpSp>
      <p:grpSp>
        <p:nvGrpSpPr>
          <p:cNvPr id="21" name="Group 20">
            <a:extLst>
              <a:ext uri="{FF2B5EF4-FFF2-40B4-BE49-F238E27FC236}">
                <a16:creationId xmlns:a16="http://schemas.microsoft.com/office/drawing/2014/main" id="{EF5D78F6-C729-4A52-806D-F38AA0BB2604}"/>
              </a:ext>
            </a:extLst>
          </p:cNvPr>
          <p:cNvGrpSpPr/>
          <p:nvPr/>
        </p:nvGrpSpPr>
        <p:grpSpPr>
          <a:xfrm>
            <a:off x="4376116" y="1566850"/>
            <a:ext cx="1833773" cy="820646"/>
            <a:chOff x="2707264" y="1544105"/>
            <a:chExt cx="1646445" cy="820647"/>
          </a:xfrm>
        </p:grpSpPr>
        <p:sp>
          <p:nvSpPr>
            <p:cNvPr id="22" name="Rounded Rectangular Callout 23">
              <a:extLst>
                <a:ext uri="{FF2B5EF4-FFF2-40B4-BE49-F238E27FC236}">
                  <a16:creationId xmlns:a16="http://schemas.microsoft.com/office/drawing/2014/main" id="{5C6B50AC-1A07-4FE8-A0D9-BD28C7411AF9}"/>
                </a:ext>
              </a:extLst>
            </p:cNvPr>
            <p:cNvSpPr/>
            <p:nvPr/>
          </p:nvSpPr>
          <p:spPr>
            <a:xfrm>
              <a:off x="2707264" y="1544105"/>
              <a:ext cx="1556623" cy="820647"/>
            </a:xfrm>
            <a:prstGeom prst="wedgeRoundRectCallout">
              <a:avLst>
                <a:gd name="adj1" fmla="val -97273"/>
                <a:gd name="adj2" fmla="val 31824"/>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90DA9037-CD3B-4324-AAD3-F02C0AB753BF}"/>
                </a:ext>
              </a:extLst>
            </p:cNvPr>
            <p:cNvSpPr txBox="1"/>
            <p:nvPr/>
          </p:nvSpPr>
          <p:spPr>
            <a:xfrm>
              <a:off x="2765758" y="1617040"/>
              <a:ext cx="1587951" cy="738665"/>
            </a:xfrm>
            <a:prstGeom prst="rect">
              <a:avLst/>
            </a:prstGeom>
            <a:noFill/>
          </p:spPr>
          <p:txBody>
            <a:bodyPr wrap="square" rtlCol="0">
              <a:spAutoFit/>
            </a:bodyPr>
            <a:lstStyle/>
            <a:p>
              <a:r>
                <a:rPr lang="en-US" sz="1400" dirty="0"/>
                <a:t>“The future is scary and very bad for people.”  [1]</a:t>
              </a:r>
            </a:p>
          </p:txBody>
        </p:sp>
      </p:grpSp>
      <p:sp>
        <p:nvSpPr>
          <p:cNvPr id="25" name="Rectangle 24">
            <a:extLst>
              <a:ext uri="{FF2B5EF4-FFF2-40B4-BE49-F238E27FC236}">
                <a16:creationId xmlns:a16="http://schemas.microsoft.com/office/drawing/2014/main" id="{66D24703-3654-4961-A79A-FFA3266922AC}"/>
              </a:ext>
            </a:extLst>
          </p:cNvPr>
          <p:cNvSpPr/>
          <p:nvPr/>
        </p:nvSpPr>
        <p:spPr>
          <a:xfrm>
            <a:off x="7513488" y="6266170"/>
            <a:ext cx="2627294" cy="523220"/>
          </a:xfrm>
          <a:prstGeom prst="rect">
            <a:avLst/>
          </a:prstGeom>
        </p:spPr>
        <p:txBody>
          <a:bodyPr wrap="square">
            <a:spAutoFit/>
          </a:bodyPr>
          <a:lstStyle/>
          <a:p>
            <a:pPr algn="ctr"/>
            <a:r>
              <a:rPr lang="en-US" sz="1400" dirty="0"/>
              <a:t>Stephen Hawking</a:t>
            </a:r>
          </a:p>
          <a:p>
            <a:pPr algn="ctr"/>
            <a:r>
              <a:rPr lang="en-US" sz="1400" dirty="0"/>
              <a:t>British theoretical physicist</a:t>
            </a:r>
          </a:p>
        </p:txBody>
      </p:sp>
      <p:pic>
        <p:nvPicPr>
          <p:cNvPr id="27" name="Picture 26" descr="A person wearing a suit and tie&#10;&#10;Description automatically generated">
            <a:extLst>
              <a:ext uri="{FF2B5EF4-FFF2-40B4-BE49-F238E27FC236}">
                <a16:creationId xmlns:a16="http://schemas.microsoft.com/office/drawing/2014/main" id="{72620407-A4DF-4E7C-9718-8CAEC4F7FFD2}"/>
              </a:ext>
            </a:extLst>
          </p:cNvPr>
          <p:cNvPicPr>
            <a:picLocks noChangeAspect="1"/>
          </p:cNvPicPr>
          <p:nvPr/>
        </p:nvPicPr>
        <p:blipFill>
          <a:blip r:embed="rId2"/>
          <a:stretch>
            <a:fillRect/>
          </a:stretch>
        </p:blipFill>
        <p:spPr>
          <a:xfrm>
            <a:off x="7943590" y="1332845"/>
            <a:ext cx="3519438" cy="1852336"/>
          </a:xfrm>
          <a:prstGeom prst="rect">
            <a:avLst/>
          </a:prstGeom>
        </p:spPr>
      </p:pic>
      <p:pic>
        <p:nvPicPr>
          <p:cNvPr id="9218" name="Picture 2" descr="Resultado de imagen de bill gates AI">
            <a:extLst>
              <a:ext uri="{FF2B5EF4-FFF2-40B4-BE49-F238E27FC236}">
                <a16:creationId xmlns:a16="http://schemas.microsoft.com/office/drawing/2014/main" id="{523E9AAA-17C6-4ADA-9B2D-F90FEA2E3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3" y="4394302"/>
            <a:ext cx="27813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n de Stephen Hawking AI">
            <a:extLst>
              <a:ext uri="{FF2B5EF4-FFF2-40B4-BE49-F238E27FC236}">
                <a16:creationId xmlns:a16="http://schemas.microsoft.com/office/drawing/2014/main" id="{E3A6F296-244B-4F26-8553-CF8AA76DE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0254" y="4324364"/>
            <a:ext cx="27813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close up of a person&#10;&#10;Description automatically generated">
            <a:extLst>
              <a:ext uri="{FF2B5EF4-FFF2-40B4-BE49-F238E27FC236}">
                <a16:creationId xmlns:a16="http://schemas.microsoft.com/office/drawing/2014/main" id="{2B19C667-56BB-4C06-A6A7-A46E42E8DA90}"/>
              </a:ext>
            </a:extLst>
          </p:cNvPr>
          <p:cNvPicPr>
            <a:picLocks noChangeAspect="1"/>
          </p:cNvPicPr>
          <p:nvPr/>
        </p:nvPicPr>
        <p:blipFill>
          <a:blip r:embed="rId5"/>
          <a:stretch>
            <a:fillRect/>
          </a:stretch>
        </p:blipFill>
        <p:spPr>
          <a:xfrm>
            <a:off x="1048050" y="1495630"/>
            <a:ext cx="2466975" cy="1847850"/>
          </a:xfrm>
          <a:prstGeom prst="rect">
            <a:avLst/>
          </a:prstGeom>
        </p:spPr>
      </p:pic>
    </p:spTree>
    <p:extLst>
      <p:ext uri="{BB962C8B-B14F-4D97-AF65-F5344CB8AC3E}">
        <p14:creationId xmlns:p14="http://schemas.microsoft.com/office/powerpoint/2010/main" val="384291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294" y="253661"/>
            <a:ext cx="7097079" cy="497148"/>
          </a:xfrm>
        </p:spPr>
        <p:txBody>
          <a:bodyPr/>
          <a:lstStyle/>
          <a:p>
            <a:r>
              <a:rPr lang="en-US" dirty="0">
                <a:solidFill>
                  <a:srgbClr val="C00000"/>
                </a:solidFill>
              </a:rPr>
              <a:t>AI – Nivel </a:t>
            </a:r>
            <a:r>
              <a:rPr lang="en-US" dirty="0" err="1">
                <a:solidFill>
                  <a:srgbClr val="C00000"/>
                </a:solidFill>
              </a:rPr>
              <a:t>MVPadrazo</a:t>
            </a:r>
            <a:r>
              <a:rPr lang="en-US" dirty="0">
                <a:solidFill>
                  <a:srgbClr val="C00000"/>
                </a:solidFill>
              </a:rPr>
              <a:t> &amp; </a:t>
            </a:r>
            <a:r>
              <a:rPr lang="en-US" dirty="0" err="1">
                <a:solidFill>
                  <a:srgbClr val="C00000"/>
                </a:solidFill>
              </a:rPr>
              <a:t>MegaTeacher</a:t>
            </a:r>
            <a:endParaRPr lang="en-US" dirty="0">
              <a:solidFill>
                <a:srgbClr val="C00000"/>
              </a:solidFill>
            </a:endParaRPr>
          </a:p>
        </p:txBody>
      </p:sp>
      <p:sp>
        <p:nvSpPr>
          <p:cNvPr id="12" name="Content Placeholder 11">
            <a:extLst>
              <a:ext uri="{FF2B5EF4-FFF2-40B4-BE49-F238E27FC236}">
                <a16:creationId xmlns:a16="http://schemas.microsoft.com/office/drawing/2014/main" id="{770F9CE7-18EA-4EEA-93B8-2C1C58A84EF7}"/>
              </a:ext>
            </a:extLst>
          </p:cNvPr>
          <p:cNvSpPr>
            <a:spLocks noGrp="1"/>
          </p:cNvSpPr>
          <p:nvPr>
            <p:ph idx="4294967295"/>
          </p:nvPr>
        </p:nvSpPr>
        <p:spPr>
          <a:xfrm>
            <a:off x="353201" y="1490116"/>
            <a:ext cx="6269704" cy="4051164"/>
          </a:xfrm>
        </p:spPr>
        <p:txBody>
          <a:bodyPr vert="horz" lIns="91440" tIns="45720" rIns="91440" bIns="45720" rtlCol="0">
            <a:normAutofit/>
          </a:bodyPr>
          <a:lstStyle/>
          <a:p>
            <a:pPr marL="0" indent="0">
              <a:buNone/>
            </a:pPr>
            <a:r>
              <a:rPr lang="en-US" dirty="0">
                <a:solidFill>
                  <a:schemeClr val="accent1">
                    <a:lumMod val="50000"/>
                    <a:alpha val="99000"/>
                  </a:schemeClr>
                </a:solidFill>
              </a:rPr>
              <a:t>¿Por que </a:t>
            </a:r>
            <a:r>
              <a:rPr lang="en-US" dirty="0" err="1">
                <a:solidFill>
                  <a:schemeClr val="accent1">
                    <a:lumMod val="50000"/>
                    <a:alpha val="99000"/>
                  </a:schemeClr>
                </a:solidFill>
              </a:rPr>
              <a:t>MVPadrazo</a:t>
            </a:r>
            <a:r>
              <a:rPr lang="en-US" dirty="0">
                <a:solidFill>
                  <a:schemeClr val="accent1">
                    <a:lumMod val="50000"/>
                    <a:alpha val="99000"/>
                  </a:schemeClr>
                </a:solidFill>
              </a:rPr>
              <a:t> y </a:t>
            </a:r>
            <a:r>
              <a:rPr lang="en-US" dirty="0" err="1">
                <a:solidFill>
                  <a:schemeClr val="accent1">
                    <a:lumMod val="50000"/>
                    <a:alpha val="99000"/>
                  </a:schemeClr>
                </a:solidFill>
              </a:rPr>
              <a:t>MegaTeacher</a:t>
            </a:r>
            <a:r>
              <a:rPr lang="en-US" dirty="0">
                <a:solidFill>
                  <a:schemeClr val="accent1">
                    <a:lumMod val="50000"/>
                    <a:alpha val="99000"/>
                  </a:schemeClr>
                </a:solidFill>
              </a:rPr>
              <a:t>?</a:t>
            </a:r>
          </a:p>
          <a:p>
            <a:endParaRPr lang="en-US" sz="3200" dirty="0">
              <a:solidFill>
                <a:schemeClr val="accent1">
                  <a:lumMod val="50000"/>
                  <a:alpha val="99000"/>
                </a:schemeClr>
              </a:solidFill>
            </a:endParaRPr>
          </a:p>
          <a:p>
            <a:pPr marL="0" indent="0" algn="just">
              <a:buNone/>
            </a:pPr>
            <a:r>
              <a:rPr lang="en-US" sz="2400" dirty="0" err="1">
                <a:solidFill>
                  <a:schemeClr val="accent1">
                    <a:lumMod val="50000"/>
                    <a:alpha val="99000"/>
                  </a:schemeClr>
                </a:solidFill>
              </a:rPr>
              <a:t>Sobre</a:t>
            </a:r>
            <a:r>
              <a:rPr lang="en-US" sz="2400" dirty="0">
                <a:solidFill>
                  <a:schemeClr val="accent1">
                    <a:lumMod val="50000"/>
                    <a:alpha val="99000"/>
                  </a:schemeClr>
                </a:solidFill>
              </a:rPr>
              <a:t> </a:t>
            </a:r>
            <a:r>
              <a:rPr lang="en-US" sz="2400" dirty="0" err="1">
                <a:solidFill>
                  <a:schemeClr val="accent1">
                    <a:lumMod val="50000"/>
                    <a:alpha val="99000"/>
                  </a:schemeClr>
                </a:solidFill>
              </a:rPr>
              <a:t>todo</a:t>
            </a:r>
            <a:r>
              <a:rPr lang="en-US" sz="2400" dirty="0">
                <a:solidFill>
                  <a:schemeClr val="accent1">
                    <a:lumMod val="50000"/>
                    <a:alpha val="99000"/>
                  </a:schemeClr>
                </a:solidFill>
              </a:rPr>
              <a:t> </a:t>
            </a:r>
            <a:r>
              <a:rPr lang="en-US" sz="2400" dirty="0" err="1">
                <a:solidFill>
                  <a:schemeClr val="accent1">
                    <a:lumMod val="50000"/>
                    <a:alpha val="99000"/>
                  </a:schemeClr>
                </a:solidFill>
              </a:rPr>
              <a:t>porque</a:t>
            </a:r>
            <a:r>
              <a:rPr lang="en-US" sz="2400" dirty="0">
                <a:solidFill>
                  <a:schemeClr val="accent1">
                    <a:lumMod val="50000"/>
                    <a:alpha val="99000"/>
                  </a:schemeClr>
                </a:solidFill>
              </a:rPr>
              <a:t> </a:t>
            </a:r>
            <a:r>
              <a:rPr lang="en-US" sz="2400" dirty="0" err="1">
                <a:solidFill>
                  <a:schemeClr val="accent1">
                    <a:lumMod val="50000"/>
                    <a:alpha val="99000"/>
                  </a:schemeClr>
                </a:solidFill>
              </a:rPr>
              <a:t>tratamos</a:t>
            </a:r>
            <a:r>
              <a:rPr lang="en-US" sz="2400" dirty="0">
                <a:solidFill>
                  <a:schemeClr val="accent1">
                    <a:lumMod val="50000"/>
                    <a:alpha val="99000"/>
                  </a:schemeClr>
                </a:solidFill>
              </a:rPr>
              <a:t> de </a:t>
            </a:r>
            <a:r>
              <a:rPr lang="en-US" sz="2400" dirty="0" err="1">
                <a:solidFill>
                  <a:schemeClr val="accent1">
                    <a:lumMod val="50000"/>
                    <a:alpha val="99000"/>
                  </a:schemeClr>
                </a:solidFill>
              </a:rPr>
              <a:t>aplicar</a:t>
            </a:r>
            <a:r>
              <a:rPr lang="en-US" sz="2400" dirty="0">
                <a:solidFill>
                  <a:schemeClr val="accent1">
                    <a:lumMod val="50000"/>
                    <a:alpha val="99000"/>
                  </a:schemeClr>
                </a:solidFill>
              </a:rPr>
              <a:t> </a:t>
            </a:r>
            <a:r>
              <a:rPr lang="en-US" sz="2400" dirty="0" err="1">
                <a:solidFill>
                  <a:schemeClr val="accent1">
                    <a:lumMod val="50000"/>
                    <a:alpha val="99000"/>
                  </a:schemeClr>
                </a:solidFill>
              </a:rPr>
              <a:t>Soluciones</a:t>
            </a:r>
            <a:r>
              <a:rPr lang="en-US" sz="2400" dirty="0">
                <a:solidFill>
                  <a:schemeClr val="accent1">
                    <a:lumMod val="50000"/>
                    <a:alpha val="99000"/>
                  </a:schemeClr>
                </a:solidFill>
              </a:rPr>
              <a:t> </a:t>
            </a:r>
            <a:r>
              <a:rPr lang="en-US" sz="2400" dirty="0" err="1">
                <a:solidFill>
                  <a:schemeClr val="accent1">
                    <a:lumMod val="50000"/>
                    <a:alpha val="99000"/>
                  </a:schemeClr>
                </a:solidFill>
              </a:rPr>
              <a:t>Disruptivas</a:t>
            </a:r>
            <a:r>
              <a:rPr lang="en-US" sz="2400" dirty="0">
                <a:solidFill>
                  <a:schemeClr val="accent1">
                    <a:lumMod val="50000"/>
                    <a:alpha val="99000"/>
                  </a:schemeClr>
                </a:solidFill>
              </a:rPr>
              <a:t> al </a:t>
            </a:r>
            <a:r>
              <a:rPr lang="en-US" sz="2400" dirty="0" err="1">
                <a:solidFill>
                  <a:schemeClr val="accent1">
                    <a:lumMod val="50000"/>
                    <a:alpha val="99000"/>
                  </a:schemeClr>
                </a:solidFill>
              </a:rPr>
              <a:t>dia</a:t>
            </a:r>
            <a:r>
              <a:rPr lang="en-US" sz="2400" dirty="0">
                <a:solidFill>
                  <a:schemeClr val="accent1">
                    <a:lumMod val="50000"/>
                    <a:alpha val="99000"/>
                  </a:schemeClr>
                </a:solidFill>
              </a:rPr>
              <a:t> a </a:t>
            </a:r>
            <a:r>
              <a:rPr lang="en-US" sz="2400" dirty="0" err="1">
                <a:solidFill>
                  <a:schemeClr val="accent1">
                    <a:lumMod val="50000"/>
                    <a:alpha val="99000"/>
                  </a:schemeClr>
                </a:solidFill>
              </a:rPr>
              <a:t>dia</a:t>
            </a:r>
            <a:r>
              <a:rPr lang="en-US" sz="2400" dirty="0">
                <a:solidFill>
                  <a:schemeClr val="accent1">
                    <a:lumMod val="50000"/>
                    <a:alpha val="99000"/>
                  </a:schemeClr>
                </a:solidFill>
              </a:rPr>
              <a:t> de las </a:t>
            </a:r>
            <a:r>
              <a:rPr lang="en-US" sz="2400" dirty="0" err="1">
                <a:solidFill>
                  <a:schemeClr val="accent1">
                    <a:lumMod val="50000"/>
                    <a:alpha val="99000"/>
                  </a:schemeClr>
                </a:solidFill>
              </a:rPr>
              <a:t>madres</a:t>
            </a:r>
            <a:r>
              <a:rPr lang="en-US" sz="2400" dirty="0">
                <a:solidFill>
                  <a:schemeClr val="accent1">
                    <a:lumMod val="50000"/>
                    <a:alpha val="99000"/>
                  </a:schemeClr>
                </a:solidFill>
              </a:rPr>
              <a:t> y padres, de los </a:t>
            </a:r>
            <a:r>
              <a:rPr lang="en-US" sz="2400" dirty="0" err="1">
                <a:solidFill>
                  <a:schemeClr val="accent1">
                    <a:lumMod val="50000"/>
                    <a:alpha val="99000"/>
                  </a:schemeClr>
                </a:solidFill>
              </a:rPr>
              <a:t>profesores</a:t>
            </a:r>
            <a:r>
              <a:rPr lang="en-US" sz="2400" dirty="0">
                <a:solidFill>
                  <a:schemeClr val="accent1">
                    <a:lumMod val="50000"/>
                    <a:alpha val="99000"/>
                  </a:schemeClr>
                </a:solidFill>
              </a:rPr>
              <a:t> y </a:t>
            </a:r>
            <a:r>
              <a:rPr lang="en-US" sz="2400" dirty="0" err="1">
                <a:solidFill>
                  <a:schemeClr val="accent1">
                    <a:lumMod val="50000"/>
                    <a:alpha val="99000"/>
                  </a:schemeClr>
                </a:solidFill>
              </a:rPr>
              <a:t>consultores</a:t>
            </a:r>
            <a:r>
              <a:rPr lang="en-US" sz="2400" dirty="0">
                <a:solidFill>
                  <a:schemeClr val="accent1">
                    <a:lumMod val="50000"/>
                    <a:alpha val="99000"/>
                  </a:schemeClr>
                </a:solidFill>
              </a:rPr>
              <a:t>, …</a:t>
            </a:r>
            <a:br>
              <a:rPr lang="en-US" sz="2400" dirty="0">
                <a:solidFill>
                  <a:schemeClr val="accent1">
                    <a:lumMod val="50000"/>
                    <a:alpha val="99000"/>
                  </a:schemeClr>
                </a:solidFill>
              </a:rPr>
            </a:br>
            <a:endParaRPr lang="en-US" sz="2400" dirty="0">
              <a:solidFill>
                <a:schemeClr val="accent1">
                  <a:lumMod val="50000"/>
                  <a:alpha val="99000"/>
                </a:schemeClr>
              </a:solidFill>
            </a:endParaRPr>
          </a:p>
        </p:txBody>
      </p:sp>
      <p:sp>
        <p:nvSpPr>
          <p:cNvPr id="5" name="Rectangle 4"/>
          <p:cNvSpPr/>
          <p:nvPr/>
        </p:nvSpPr>
        <p:spPr>
          <a:xfrm>
            <a:off x="431294" y="1625891"/>
            <a:ext cx="6092825" cy="3133144"/>
          </a:xfrm>
          <a:prstGeom prst="rect">
            <a:avLst/>
          </a:prstGeom>
          <a:noFill/>
        </p:spPr>
        <p:txBody>
          <a:bodyPr vert="horz" wrap="square" lIns="0" tIns="45720" rIns="0" bIns="45720" rtlCol="0" anchor="ctr">
            <a:noAutofit/>
          </a:bodyPr>
          <a:lstStyle/>
          <a:p>
            <a:pPr>
              <a:lnSpc>
                <a:spcPct val="150000"/>
              </a:lnSpc>
              <a:spcAft>
                <a:spcPts val="600"/>
              </a:spcAft>
              <a:buSzPct val="90000"/>
            </a:pPr>
            <a:endParaRPr lang="en-US" sz="2800">
              <a:solidFill>
                <a:srgbClr val="505050">
                  <a:alpha val="99000"/>
                </a:srgbClr>
              </a:solidFill>
            </a:endParaRPr>
          </a:p>
        </p:txBody>
      </p:sp>
      <p:pic>
        <p:nvPicPr>
          <p:cNvPr id="4" name="Picture 3">
            <a:extLst>
              <a:ext uri="{FF2B5EF4-FFF2-40B4-BE49-F238E27FC236}">
                <a16:creationId xmlns:a16="http://schemas.microsoft.com/office/drawing/2014/main" id="{54E21C8F-DB28-41F6-82A9-AED651853C73}"/>
              </a:ext>
            </a:extLst>
          </p:cNvPr>
          <p:cNvPicPr>
            <a:picLocks noChangeAspect="1"/>
          </p:cNvPicPr>
          <p:nvPr/>
        </p:nvPicPr>
        <p:blipFill>
          <a:blip r:embed="rId3"/>
          <a:stretch>
            <a:fillRect/>
          </a:stretch>
        </p:blipFill>
        <p:spPr>
          <a:xfrm>
            <a:off x="5935958" y="930557"/>
            <a:ext cx="6075101" cy="4890891"/>
          </a:xfrm>
          <a:prstGeom prst="rect">
            <a:avLst/>
          </a:prstGeom>
        </p:spPr>
      </p:pic>
      <p:pic>
        <p:nvPicPr>
          <p:cNvPr id="11" name="Picture 10">
            <a:extLst>
              <a:ext uri="{FF2B5EF4-FFF2-40B4-BE49-F238E27FC236}">
                <a16:creationId xmlns:a16="http://schemas.microsoft.com/office/drawing/2014/main" id="{2A2124EA-5D96-45BA-8AB8-8A32B5D3A362}"/>
              </a:ext>
            </a:extLst>
          </p:cNvPr>
          <p:cNvPicPr>
            <a:picLocks noChangeAspect="1"/>
          </p:cNvPicPr>
          <p:nvPr/>
        </p:nvPicPr>
        <p:blipFill>
          <a:blip r:embed="rId4"/>
          <a:stretch>
            <a:fillRect/>
          </a:stretch>
        </p:blipFill>
        <p:spPr>
          <a:xfrm>
            <a:off x="6764933" y="196050"/>
            <a:ext cx="4321019" cy="6225004"/>
          </a:xfrm>
          <a:prstGeom prst="rect">
            <a:avLst/>
          </a:prstGeom>
        </p:spPr>
      </p:pic>
      <p:pic>
        <p:nvPicPr>
          <p:cNvPr id="13" name="Picture 12">
            <a:extLst>
              <a:ext uri="{FF2B5EF4-FFF2-40B4-BE49-F238E27FC236}">
                <a16:creationId xmlns:a16="http://schemas.microsoft.com/office/drawing/2014/main" id="{711679D1-3E38-42A0-871A-3526F2B706CD}"/>
              </a:ext>
            </a:extLst>
          </p:cNvPr>
          <p:cNvPicPr>
            <a:picLocks noChangeAspect="1"/>
          </p:cNvPicPr>
          <p:nvPr/>
        </p:nvPicPr>
        <p:blipFill>
          <a:blip r:embed="rId5"/>
          <a:stretch>
            <a:fillRect/>
          </a:stretch>
        </p:blipFill>
        <p:spPr>
          <a:xfrm>
            <a:off x="7680279" y="1032888"/>
            <a:ext cx="3756349" cy="5692394"/>
          </a:xfrm>
          <a:prstGeom prst="rect">
            <a:avLst/>
          </a:prstGeom>
        </p:spPr>
      </p:pic>
      <p:pic>
        <p:nvPicPr>
          <p:cNvPr id="9" name="Picture 8">
            <a:extLst>
              <a:ext uri="{FF2B5EF4-FFF2-40B4-BE49-F238E27FC236}">
                <a16:creationId xmlns:a16="http://schemas.microsoft.com/office/drawing/2014/main" id="{D2BB7F65-A0D8-4AA1-920D-25278E25B487}"/>
              </a:ext>
            </a:extLst>
          </p:cNvPr>
          <p:cNvPicPr>
            <a:picLocks noChangeAspect="1"/>
          </p:cNvPicPr>
          <p:nvPr/>
        </p:nvPicPr>
        <p:blipFill>
          <a:blip r:embed="rId6"/>
          <a:stretch>
            <a:fillRect/>
          </a:stretch>
        </p:blipFill>
        <p:spPr>
          <a:xfrm>
            <a:off x="5810232" y="1530163"/>
            <a:ext cx="5124647" cy="4890891"/>
          </a:xfrm>
          <a:prstGeom prst="rect">
            <a:avLst/>
          </a:prstGeom>
        </p:spPr>
      </p:pic>
      <p:pic>
        <p:nvPicPr>
          <p:cNvPr id="10" name="Picture 9">
            <a:extLst>
              <a:ext uri="{FF2B5EF4-FFF2-40B4-BE49-F238E27FC236}">
                <a16:creationId xmlns:a16="http://schemas.microsoft.com/office/drawing/2014/main" id="{8D04357F-D110-445C-8476-5EC2F5BDC69E}"/>
              </a:ext>
            </a:extLst>
          </p:cNvPr>
          <p:cNvPicPr>
            <a:picLocks noChangeAspect="1"/>
          </p:cNvPicPr>
          <p:nvPr/>
        </p:nvPicPr>
        <p:blipFill>
          <a:blip r:embed="rId7"/>
          <a:stretch>
            <a:fillRect/>
          </a:stretch>
        </p:blipFill>
        <p:spPr>
          <a:xfrm>
            <a:off x="6269508" y="1036552"/>
            <a:ext cx="4665371" cy="4375914"/>
          </a:xfrm>
          <a:prstGeom prst="rect">
            <a:avLst/>
          </a:prstGeom>
        </p:spPr>
      </p:pic>
      <p:pic>
        <p:nvPicPr>
          <p:cNvPr id="15" name="Picture 14">
            <a:extLst>
              <a:ext uri="{FF2B5EF4-FFF2-40B4-BE49-F238E27FC236}">
                <a16:creationId xmlns:a16="http://schemas.microsoft.com/office/drawing/2014/main" id="{E8D05894-7F71-4316-B014-E5D66CB314F1}"/>
              </a:ext>
            </a:extLst>
          </p:cNvPr>
          <p:cNvPicPr>
            <a:picLocks noChangeAspect="1"/>
          </p:cNvPicPr>
          <p:nvPr/>
        </p:nvPicPr>
        <p:blipFill>
          <a:blip r:embed="rId8"/>
          <a:stretch>
            <a:fillRect/>
          </a:stretch>
        </p:blipFill>
        <p:spPr>
          <a:xfrm>
            <a:off x="6681984" y="930556"/>
            <a:ext cx="4665371" cy="5661140"/>
          </a:xfrm>
          <a:prstGeom prst="rect">
            <a:avLst/>
          </a:prstGeom>
        </p:spPr>
      </p:pic>
      <p:pic>
        <p:nvPicPr>
          <p:cNvPr id="16" name="Picture 15">
            <a:extLst>
              <a:ext uri="{FF2B5EF4-FFF2-40B4-BE49-F238E27FC236}">
                <a16:creationId xmlns:a16="http://schemas.microsoft.com/office/drawing/2014/main" id="{3C32014D-0A45-443C-9A22-21F14EB7561E}"/>
              </a:ext>
            </a:extLst>
          </p:cNvPr>
          <p:cNvPicPr>
            <a:picLocks noChangeAspect="1"/>
          </p:cNvPicPr>
          <p:nvPr/>
        </p:nvPicPr>
        <p:blipFill>
          <a:blip r:embed="rId9"/>
          <a:stretch>
            <a:fillRect/>
          </a:stretch>
        </p:blipFill>
        <p:spPr>
          <a:xfrm>
            <a:off x="6922128" y="616219"/>
            <a:ext cx="5530533" cy="5625561"/>
          </a:xfrm>
          <a:prstGeom prst="rect">
            <a:avLst/>
          </a:prstGeom>
        </p:spPr>
      </p:pic>
      <p:pic>
        <p:nvPicPr>
          <p:cNvPr id="22" name="Picture 21">
            <a:extLst>
              <a:ext uri="{FF2B5EF4-FFF2-40B4-BE49-F238E27FC236}">
                <a16:creationId xmlns:a16="http://schemas.microsoft.com/office/drawing/2014/main" id="{BD1BF556-CAD7-4A80-AB0F-4E2FD3D4EA0B}"/>
              </a:ext>
            </a:extLst>
          </p:cNvPr>
          <p:cNvPicPr>
            <a:picLocks noChangeAspect="1"/>
          </p:cNvPicPr>
          <p:nvPr/>
        </p:nvPicPr>
        <p:blipFill>
          <a:blip r:embed="rId10"/>
          <a:stretch>
            <a:fillRect/>
          </a:stretch>
        </p:blipFill>
        <p:spPr>
          <a:xfrm>
            <a:off x="6389055" y="742148"/>
            <a:ext cx="5530533" cy="5695008"/>
          </a:xfrm>
          <a:prstGeom prst="rect">
            <a:avLst/>
          </a:prstGeom>
        </p:spPr>
      </p:pic>
      <p:pic>
        <p:nvPicPr>
          <p:cNvPr id="6" name="Picture 5" descr="A group of people around each other&#10;&#10;Description automatically generated">
            <a:extLst>
              <a:ext uri="{FF2B5EF4-FFF2-40B4-BE49-F238E27FC236}">
                <a16:creationId xmlns:a16="http://schemas.microsoft.com/office/drawing/2014/main" id="{2C20849A-AF68-41E3-86CB-04C81E684569}"/>
              </a:ext>
            </a:extLst>
          </p:cNvPr>
          <p:cNvPicPr>
            <a:picLocks noChangeAspect="1"/>
          </p:cNvPicPr>
          <p:nvPr/>
        </p:nvPicPr>
        <p:blipFill>
          <a:blip r:embed="rId11"/>
          <a:stretch>
            <a:fillRect/>
          </a:stretch>
        </p:blipFill>
        <p:spPr>
          <a:xfrm>
            <a:off x="4182280" y="573057"/>
            <a:ext cx="6597989" cy="4051165"/>
          </a:xfrm>
          <a:prstGeom prst="rect">
            <a:avLst/>
          </a:prstGeom>
        </p:spPr>
      </p:pic>
      <p:pic>
        <p:nvPicPr>
          <p:cNvPr id="8" name="Picture 7" descr="A picture containing person, child, girl, little&#10;&#10;Description automatically generated">
            <a:extLst>
              <a:ext uri="{FF2B5EF4-FFF2-40B4-BE49-F238E27FC236}">
                <a16:creationId xmlns:a16="http://schemas.microsoft.com/office/drawing/2014/main" id="{DCC94BFB-4558-40D8-9B60-58290902FC6C}"/>
              </a:ext>
            </a:extLst>
          </p:cNvPr>
          <p:cNvPicPr>
            <a:picLocks noChangeAspect="1"/>
          </p:cNvPicPr>
          <p:nvPr/>
        </p:nvPicPr>
        <p:blipFill>
          <a:blip r:embed="rId12"/>
          <a:stretch>
            <a:fillRect/>
          </a:stretch>
        </p:blipFill>
        <p:spPr>
          <a:xfrm>
            <a:off x="2066992" y="750809"/>
            <a:ext cx="7705539" cy="4726064"/>
          </a:xfrm>
          <a:prstGeom prst="rect">
            <a:avLst/>
          </a:prstGeom>
        </p:spPr>
      </p:pic>
      <p:pic>
        <p:nvPicPr>
          <p:cNvPr id="18" name="Picture 17" descr="A picture containing indoor, person, table, food&#10;&#10;Description automatically generated">
            <a:extLst>
              <a:ext uri="{FF2B5EF4-FFF2-40B4-BE49-F238E27FC236}">
                <a16:creationId xmlns:a16="http://schemas.microsoft.com/office/drawing/2014/main" id="{F02FC253-3FFA-412A-B9ED-9974954AC864}"/>
              </a:ext>
            </a:extLst>
          </p:cNvPr>
          <p:cNvPicPr>
            <a:picLocks noChangeAspect="1"/>
          </p:cNvPicPr>
          <p:nvPr/>
        </p:nvPicPr>
        <p:blipFill>
          <a:blip r:embed="rId13"/>
          <a:stretch>
            <a:fillRect/>
          </a:stretch>
        </p:blipFill>
        <p:spPr>
          <a:xfrm>
            <a:off x="4369645" y="1100959"/>
            <a:ext cx="7132220" cy="4375914"/>
          </a:xfrm>
          <a:prstGeom prst="rect">
            <a:avLst/>
          </a:prstGeom>
        </p:spPr>
      </p:pic>
      <p:pic>
        <p:nvPicPr>
          <p:cNvPr id="20" name="Picture 19" descr="A group of people sitting at a table&#10;&#10;Description automatically generated">
            <a:extLst>
              <a:ext uri="{FF2B5EF4-FFF2-40B4-BE49-F238E27FC236}">
                <a16:creationId xmlns:a16="http://schemas.microsoft.com/office/drawing/2014/main" id="{75648887-CA6F-4E63-AF24-B1C1F0220806}"/>
              </a:ext>
            </a:extLst>
          </p:cNvPr>
          <p:cNvPicPr>
            <a:picLocks noChangeAspect="1"/>
          </p:cNvPicPr>
          <p:nvPr/>
        </p:nvPicPr>
        <p:blipFill>
          <a:blip r:embed="rId14"/>
          <a:stretch>
            <a:fillRect/>
          </a:stretch>
        </p:blipFill>
        <p:spPr>
          <a:xfrm>
            <a:off x="1180690" y="997190"/>
            <a:ext cx="8594126" cy="5276793"/>
          </a:xfrm>
          <a:prstGeom prst="rect">
            <a:avLst/>
          </a:prstGeom>
        </p:spPr>
      </p:pic>
    </p:spTree>
    <p:extLst>
      <p:ext uri="{BB962C8B-B14F-4D97-AF65-F5344CB8AC3E}">
        <p14:creationId xmlns:p14="http://schemas.microsoft.com/office/powerpoint/2010/main" val="234539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20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1000" fill="hold"/>
                                        <p:tgtEl>
                                          <p:spTgt spid="22"/>
                                        </p:tgtEl>
                                        <p:attrNameLst>
                                          <p:attrName>ppt_w</p:attrName>
                                        </p:attrNameLst>
                                      </p:cBhvr>
                                      <p:tavLst>
                                        <p:tav tm="0">
                                          <p:val>
                                            <p:fltVal val="0"/>
                                          </p:val>
                                        </p:tav>
                                        <p:tav tm="100000">
                                          <p:val>
                                            <p:strVal val="#ppt_w"/>
                                          </p:val>
                                        </p:tav>
                                      </p:tavLst>
                                    </p:anim>
                                    <p:anim calcmode="lin" valueType="num">
                                      <p:cBhvr>
                                        <p:cTn id="47" dur="1000" fill="hold"/>
                                        <p:tgtEl>
                                          <p:spTgt spid="22"/>
                                        </p:tgtEl>
                                        <p:attrNameLst>
                                          <p:attrName>ppt_h</p:attrName>
                                        </p:attrNameLst>
                                      </p:cBhvr>
                                      <p:tavLst>
                                        <p:tav tm="0">
                                          <p:val>
                                            <p:fltVal val="0"/>
                                          </p:val>
                                        </p:tav>
                                        <p:tav tm="100000">
                                          <p:val>
                                            <p:strVal val="#ppt_h"/>
                                          </p:val>
                                        </p:tav>
                                      </p:tavLst>
                                    </p:anim>
                                    <p:anim calcmode="lin" valueType="num">
                                      <p:cBhvr>
                                        <p:cTn id="48" dur="1000" fill="hold"/>
                                        <p:tgtEl>
                                          <p:spTgt spid="22"/>
                                        </p:tgtEl>
                                        <p:attrNameLst>
                                          <p:attrName>style.rotation</p:attrName>
                                        </p:attrNameLst>
                                      </p:cBhvr>
                                      <p:tavLst>
                                        <p:tav tm="0">
                                          <p:val>
                                            <p:fltVal val="90"/>
                                          </p:val>
                                        </p:tav>
                                        <p:tav tm="100000">
                                          <p:val>
                                            <p:fltVal val="0"/>
                                          </p:val>
                                        </p:tav>
                                      </p:tavLst>
                                    </p:anim>
                                    <p:animEffect transition="in" filter="fade">
                                      <p:cBhvr>
                                        <p:cTn id="49" dur="10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in)">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a:xfrm>
            <a:off x="2636614" y="2917907"/>
            <a:ext cx="8033256" cy="2585323"/>
          </a:xfrm>
        </p:spPr>
        <p:txBody>
          <a:bodyPr/>
          <a:lstStyle/>
          <a:p>
            <a:pPr algn="l"/>
            <a:r>
              <a:rPr lang="es-ES" sz="2400">
                <a:effectLst>
                  <a:glow rad="38100">
                    <a:prstClr val="black">
                      <a:lumMod val="50000"/>
                      <a:lumOff val="50000"/>
                      <a:alpha val="20000"/>
                    </a:prstClr>
                  </a:glow>
                  <a:outerShdw blurRad="44450" dist="12700" dir="13860000" algn="tl" rotWithShape="0">
                    <a:srgbClr val="000000">
                      <a:alpha val="20000"/>
                    </a:srgbClr>
                  </a:outerShdw>
                </a:effectLst>
                <a:latin typeface="Quicksand"/>
                <a:cs typeface="Segoe UI"/>
              </a:rPr>
              <a:t>MACHINE LEARNING Y CIBERSEGURIDAD</a:t>
            </a:r>
            <a:br>
              <a:rPr lang="es-ES" sz="2400" dirty="0">
                <a:effectLst>
                  <a:glow rad="38100">
                    <a:prstClr val="black">
                      <a:lumMod val="50000"/>
                      <a:lumOff val="50000"/>
                      <a:alpha val="20000"/>
                    </a:prstClr>
                  </a:glow>
                  <a:outerShdw blurRad="44450" dist="12700" dir="13860000" algn="tl" rotWithShape="0">
                    <a:srgbClr val="000000">
                      <a:alpha val="20000"/>
                    </a:srgbClr>
                  </a:outerShdw>
                </a:effectLst>
              </a:rPr>
            </a:br>
            <a:r>
              <a:rPr lang="es-ES" sz="2400">
                <a:effectLst>
                  <a:glow rad="38100">
                    <a:prstClr val="black">
                      <a:lumMod val="50000"/>
                      <a:lumOff val="50000"/>
                      <a:alpha val="20000"/>
                    </a:prstClr>
                  </a:glow>
                  <a:outerShdw blurRad="44450" dist="12700" dir="13860000" algn="tl" rotWithShape="0">
                    <a:srgbClr val="000000">
                      <a:alpha val="20000"/>
                    </a:srgbClr>
                  </a:outerShdw>
                </a:effectLst>
                <a:latin typeface="Quicksand"/>
                <a:cs typeface="Segoe UI"/>
              </a:rPr>
              <a:t>MITTRE ATT&amp;CK</a:t>
            </a:r>
            <a:br>
              <a:rPr lang="es-ES" sz="2400" dirty="0">
                <a:effectLst>
                  <a:glow rad="38100">
                    <a:prstClr val="black">
                      <a:lumMod val="50000"/>
                      <a:lumOff val="50000"/>
                      <a:alpha val="20000"/>
                    </a:prstClr>
                  </a:glow>
                  <a:outerShdw blurRad="44450" dist="12700" dir="13860000" algn="tl" rotWithShape="0">
                    <a:srgbClr val="000000">
                      <a:alpha val="20000"/>
                    </a:srgbClr>
                  </a:outerShdw>
                </a:effectLst>
              </a:rPr>
            </a:br>
            <a:r>
              <a:rPr lang="es-ES" sz="2400">
                <a:effectLst>
                  <a:glow rad="38100">
                    <a:prstClr val="black">
                      <a:lumMod val="50000"/>
                      <a:lumOff val="50000"/>
                      <a:alpha val="20000"/>
                    </a:prstClr>
                  </a:glow>
                  <a:outerShdw blurRad="44450" dist="12700" dir="13860000" algn="tl" rotWithShape="0">
                    <a:srgbClr val="000000">
                      <a:alpha val="20000"/>
                    </a:srgbClr>
                  </a:outerShdw>
                </a:effectLst>
                <a:latin typeface="Quicksand"/>
                <a:cs typeface="Segoe UI"/>
              </a:rPr>
              <a:t>BOT DE TWITTER PARA SPEAR PHISHING</a:t>
            </a:r>
            <a:br>
              <a:rPr lang="es-ES" sz="2400" dirty="0">
                <a:effectLst>
                  <a:glow rad="38100">
                    <a:prstClr val="black">
                      <a:lumMod val="50000"/>
                      <a:lumOff val="50000"/>
                      <a:alpha val="20000"/>
                    </a:prstClr>
                  </a:glow>
                  <a:outerShdw blurRad="44450" dist="12700" dir="13860000" algn="tl" rotWithShape="0">
                    <a:srgbClr val="000000">
                      <a:alpha val="20000"/>
                    </a:srgbClr>
                  </a:outerShdw>
                </a:effectLst>
              </a:rPr>
            </a:br>
            <a:r>
              <a:rPr lang="es-ES" sz="2400">
                <a:effectLst>
                  <a:glow rad="38100">
                    <a:prstClr val="black">
                      <a:lumMod val="50000"/>
                      <a:lumOff val="50000"/>
                      <a:alpha val="20000"/>
                    </a:prstClr>
                  </a:glow>
                  <a:outerShdw blurRad="44450" dist="12700" dir="13860000" algn="tl" rotWithShape="0">
                    <a:srgbClr val="000000">
                      <a:alpha val="20000"/>
                    </a:srgbClr>
                  </a:outerShdw>
                </a:effectLst>
                <a:latin typeface="Quicksand"/>
                <a:cs typeface="Segoe UI"/>
              </a:rPr>
              <a:t>VOICE IMPERSONATION</a:t>
            </a:r>
            <a:br>
              <a:rPr lang="es-ES" sz="2400">
                <a:effectLst>
                  <a:glow rad="38100">
                    <a:prstClr val="black">
                      <a:lumMod val="50000"/>
                      <a:lumOff val="50000"/>
                      <a:alpha val="20000"/>
                    </a:prstClr>
                  </a:glow>
                  <a:outerShdw blurRad="44450" dist="12700" dir="13860000" algn="tl" rotWithShape="0">
                    <a:srgbClr val="000000">
                      <a:alpha val="20000"/>
                    </a:srgbClr>
                  </a:outerShdw>
                </a:effectLst>
                <a:latin typeface="Quicksand"/>
                <a:cs typeface="Segoe UI"/>
              </a:rPr>
            </a:br>
            <a:r>
              <a:rPr lang="es-ES" sz="2400">
                <a:effectLst>
                  <a:glow rad="38100">
                    <a:prstClr val="black">
                      <a:lumMod val="50000"/>
                      <a:lumOff val="50000"/>
                      <a:alpha val="20000"/>
                    </a:prstClr>
                  </a:glow>
                  <a:outerShdw blurRad="44450" dist="12700" dir="13860000" algn="tl" rotWithShape="0">
                    <a:srgbClr val="000000">
                      <a:alpha val="20000"/>
                    </a:srgbClr>
                  </a:outerShdw>
                </a:effectLst>
                <a:latin typeface="Quicksand"/>
                <a:cs typeface="Segoe UI"/>
              </a:rPr>
              <a:t>CAPTCHA BREAKER</a:t>
            </a:r>
            <a:br>
              <a:rPr lang="es-ES" sz="2400" dirty="0">
                <a:effectLst>
                  <a:glow rad="38100">
                    <a:prstClr val="black">
                      <a:lumMod val="50000"/>
                      <a:lumOff val="50000"/>
                      <a:alpha val="20000"/>
                    </a:prstClr>
                  </a:glow>
                  <a:outerShdw blurRad="44450" dist="12700" dir="13860000" algn="tl" rotWithShape="0">
                    <a:srgbClr val="000000">
                      <a:alpha val="20000"/>
                    </a:srgbClr>
                  </a:outerShdw>
                </a:effectLst>
              </a:rPr>
            </a:br>
            <a:r>
              <a:rPr lang="es-ES" sz="2400">
                <a:effectLst>
                  <a:glow rad="38100">
                    <a:prstClr val="black">
                      <a:lumMod val="50000"/>
                      <a:lumOff val="50000"/>
                      <a:alpha val="20000"/>
                    </a:prstClr>
                  </a:glow>
                  <a:outerShdw blurRad="44450" dist="12700" dir="13860000" algn="tl" rotWithShape="0">
                    <a:srgbClr val="000000">
                      <a:alpha val="20000"/>
                    </a:srgbClr>
                  </a:outerShdw>
                </a:effectLst>
                <a:latin typeface="Quicksand"/>
                <a:cs typeface="Segoe UI"/>
              </a:rPr>
              <a:t>ADVANCED THREAT PROTECTION</a:t>
            </a:r>
            <a:br>
              <a:rPr lang="es-ES" sz="2400" dirty="0">
                <a:effectLst>
                  <a:glow rad="38100">
                    <a:prstClr val="black">
                      <a:lumMod val="50000"/>
                      <a:lumOff val="50000"/>
                      <a:alpha val="20000"/>
                    </a:prstClr>
                  </a:glow>
                  <a:outerShdw blurRad="44450" dist="12700" dir="13860000" algn="tl" rotWithShape="0">
                    <a:srgbClr val="000000">
                      <a:alpha val="20000"/>
                    </a:srgbClr>
                  </a:outerShdw>
                </a:effectLst>
              </a:rPr>
            </a:br>
            <a:r>
              <a:rPr lang="es-ES" sz="2400">
                <a:effectLst>
                  <a:glow rad="38100">
                    <a:prstClr val="black">
                      <a:lumMod val="50000"/>
                      <a:lumOff val="50000"/>
                      <a:alpha val="20000"/>
                    </a:prstClr>
                  </a:glow>
                  <a:outerShdw blurRad="44450" dist="12700" dir="13860000" algn="tl" rotWithShape="0">
                    <a:srgbClr val="000000">
                      <a:alpha val="20000"/>
                    </a:srgbClr>
                  </a:outerShdw>
                </a:effectLst>
                <a:latin typeface="Quicksand"/>
                <a:cs typeface="Segoe UI"/>
              </a:rPr>
              <a:t>SQL INJECTION CON AZURE SENTINEL</a:t>
            </a:r>
            <a:endParaRPr lang="es-ES">
              <a:latin typeface="Quicksand"/>
              <a:cs typeface="Segoe UI"/>
            </a:endParaRPr>
          </a:p>
        </p:txBody>
      </p:sp>
    </p:spTree>
    <p:extLst>
      <p:ext uri="{BB962C8B-B14F-4D97-AF65-F5344CB8AC3E}">
        <p14:creationId xmlns:p14="http://schemas.microsoft.com/office/powerpoint/2010/main" val="1331042248"/>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s-ES" dirty="0"/>
              <a:t>MACHINE LEARNING Y CIBERSEGURIDAD</a:t>
            </a:r>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3282513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3D3089-BB61-4E21-ADF3-A4E28D940332}"/>
              </a:ext>
            </a:extLst>
          </p:cNvPr>
          <p:cNvSpPr>
            <a:spLocks noGrp="1"/>
          </p:cNvSpPr>
          <p:nvPr>
            <p:ph type="title"/>
          </p:nvPr>
        </p:nvSpPr>
        <p:spPr>
          <a:xfrm>
            <a:off x="1651000" y="2308028"/>
            <a:ext cx="9144000" cy="677108"/>
          </a:xfrm>
        </p:spPr>
        <p:txBody>
          <a:bodyPr/>
          <a:lstStyle/>
          <a:p>
            <a:r>
              <a:rPr lang="en-US" b="0">
                <a:latin typeface="Quicksand"/>
                <a:cs typeface="Segoe UI"/>
                <a:hlinkClick r:id="rId2"/>
              </a:rPr>
              <a:t>https://threatmap.checkpoint.com/</a:t>
            </a:r>
            <a:endParaRPr lang="es-ES"/>
          </a:p>
        </p:txBody>
      </p:sp>
    </p:spTree>
    <p:extLst>
      <p:ext uri="{BB962C8B-B14F-4D97-AF65-F5344CB8AC3E}">
        <p14:creationId xmlns:p14="http://schemas.microsoft.com/office/powerpoint/2010/main" val="122033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76E0AE9CEC993245895BC8B8DE090700" ma:contentTypeVersion="7" ma:contentTypeDescription="Crear nuevo documento." ma:contentTypeScope="" ma:versionID="35037e3ba7704dc325ca843b7d026686">
  <xsd:schema xmlns:xsd="http://www.w3.org/2001/XMLSchema" xmlns:xs="http://www.w3.org/2001/XMLSchema" xmlns:p="http://schemas.microsoft.com/office/2006/metadata/properties" xmlns:ns3="cfa44e46-6929-4d14-bca1-29e8b12f408d" targetNamespace="http://schemas.microsoft.com/office/2006/metadata/properties" ma:root="true" ma:fieldsID="f6fd72affe1e96de8c8d9c77c99cb6fa" ns3:_="">
    <xsd:import namespace="cfa44e46-6929-4d14-bca1-29e8b12f408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44e46-6929-4d14-bca1-29e8b12f40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CDA5E0B-9C24-45A8-A750-D37C054CD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a44e46-6929-4d14-bca1-29e8b12f40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967</TotalTime>
  <Words>1415</Words>
  <Application>Microsoft Office PowerPoint</Application>
  <PresentationFormat>Panorámica</PresentationFormat>
  <Paragraphs>151</Paragraphs>
  <Slides>25</Slides>
  <Notes>8</Notes>
  <HiddenSlides>1</HiddenSlides>
  <MMClips>3</MMClips>
  <ScaleCrop>false</ScaleCrop>
  <HeadingPairs>
    <vt:vector size="4" baseType="variant">
      <vt:variant>
        <vt:lpstr>Tema</vt:lpstr>
      </vt:variant>
      <vt:variant>
        <vt:i4>3</vt:i4>
      </vt:variant>
      <vt:variant>
        <vt:lpstr>Títulos de diapositiva</vt:lpstr>
      </vt:variant>
      <vt:variant>
        <vt:i4>25</vt:i4>
      </vt:variant>
    </vt:vector>
  </HeadingPairs>
  <TitlesOfParts>
    <vt:vector size="28" baseType="lpstr">
      <vt:lpstr>White Template</vt:lpstr>
      <vt:lpstr>1_White Template</vt:lpstr>
      <vt:lpstr>2_White Template</vt:lpstr>
      <vt:lpstr>Madrid – Spain 13 December 2019</vt:lpstr>
      <vt:lpstr>Machine Learning de Combate!!!</vt:lpstr>
      <vt:lpstr>Presentación de PowerPoint</vt:lpstr>
      <vt:lpstr>¿Quienes somos?</vt:lpstr>
      <vt:lpstr>MACHINE LEARNING</vt:lpstr>
      <vt:lpstr>AI – Nivel MVPadrazo &amp; MegaTeacher</vt:lpstr>
      <vt:lpstr>MACHINE LEARNING Y CIBERSEGURIDAD MITTRE ATT&amp;CK BOT DE TWITTER PARA SPEAR PHISHING VOICE IMPERSONATION CAPTCHA BREAKER ADVANCED THREAT PROTECTION SQL INJECTION CON AZURE SENTINEL</vt:lpstr>
      <vt:lpstr>MACHINE LEARNING Y CIBERSEGURIDAD</vt:lpstr>
      <vt:lpstr>https://threatmap.checkpoint.com/</vt:lpstr>
      <vt:lpstr>Presentación de PowerPoint</vt:lpstr>
      <vt:lpstr>Presentación de PowerPoint</vt:lpstr>
      <vt:lpstr>Presentación de PowerPoint</vt:lpstr>
      <vt:lpstr>Presentación de PowerPoint</vt:lpstr>
      <vt:lpstr>Presentación de PowerPoint</vt:lpstr>
      <vt:lpstr>Aplicaciones del MACHINE LEARNING Y CIBERSEGURIDAD</vt:lpstr>
      <vt:lpstr>2. MITTRE ATT&amp;CK</vt:lpstr>
      <vt:lpstr>2. MITTRE ATT&amp;CK</vt:lpstr>
      <vt:lpstr>2. MITTRE ATT&amp;CK</vt:lpstr>
      <vt:lpstr>DEMO TIME!!!</vt:lpstr>
      <vt:lpstr>DEMO TIME!!!</vt:lpstr>
      <vt:lpstr>DEMO TIME!!!</vt:lpstr>
      <vt:lpstr>DEMO TIME!!!</vt:lpstr>
      <vt:lpstr>DEMO TIME!!!</vt:lpstr>
      <vt:lpstr>¿Preguntas?</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74</cp:revision>
  <dcterms:created xsi:type="dcterms:W3CDTF">2019-08-09T15:41:27Z</dcterms:created>
  <dcterms:modified xsi:type="dcterms:W3CDTF">2019-12-13T13:26:37Z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0x01010076E0AE9CEC993245895BC8B8DE090700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